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37.jpg" ContentType="image/jpg"/>
  <Override PartName="/ppt/media/image38.jpg" ContentType="image/jp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8" r:id="rId2"/>
    <p:sldId id="257" r:id="rId3"/>
    <p:sldId id="315" r:id="rId4"/>
    <p:sldId id="263" r:id="rId5"/>
    <p:sldId id="320" r:id="rId6"/>
    <p:sldId id="321" r:id="rId7"/>
    <p:sldId id="344" r:id="rId8"/>
    <p:sldId id="345" r:id="rId9"/>
    <p:sldId id="268" r:id="rId10"/>
    <p:sldId id="322" r:id="rId11"/>
    <p:sldId id="323" r:id="rId12"/>
    <p:sldId id="324" r:id="rId13"/>
    <p:sldId id="298" r:id="rId14"/>
    <p:sldId id="325" r:id="rId15"/>
    <p:sldId id="300" r:id="rId16"/>
    <p:sldId id="316" r:id="rId17"/>
    <p:sldId id="266" r:id="rId18"/>
    <p:sldId id="327" r:id="rId19"/>
    <p:sldId id="338" r:id="rId20"/>
    <p:sldId id="319" r:id="rId21"/>
    <p:sldId id="326" r:id="rId22"/>
    <p:sldId id="328" r:id="rId23"/>
    <p:sldId id="342" r:id="rId24"/>
    <p:sldId id="343" r:id="rId25"/>
    <p:sldId id="334" r:id="rId26"/>
    <p:sldId id="335" r:id="rId27"/>
    <p:sldId id="336" r:id="rId28"/>
    <p:sldId id="337" r:id="rId29"/>
    <p:sldId id="339" r:id="rId30"/>
    <p:sldId id="340" r:id="rId31"/>
    <p:sldId id="341" r:id="rId32"/>
    <p:sldId id="346" r:id="rId33"/>
    <p:sldId id="261" r:id="rId34"/>
    <p:sldId id="317" r:id="rId35"/>
    <p:sldId id="318" r:id="rId3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F99AAB9-CA83-49F9-9C48-03CF268AB1F4}">
          <p14:sldIdLst>
            <p14:sldId id="288"/>
            <p14:sldId id="257"/>
            <p14:sldId id="315"/>
            <p14:sldId id="263"/>
            <p14:sldId id="320"/>
            <p14:sldId id="321"/>
            <p14:sldId id="344"/>
            <p14:sldId id="345"/>
            <p14:sldId id="268"/>
            <p14:sldId id="322"/>
            <p14:sldId id="323"/>
            <p14:sldId id="324"/>
            <p14:sldId id="298"/>
            <p14:sldId id="325"/>
            <p14:sldId id="300"/>
            <p14:sldId id="316"/>
            <p14:sldId id="266"/>
            <p14:sldId id="327"/>
            <p14:sldId id="338"/>
            <p14:sldId id="319"/>
            <p14:sldId id="326"/>
            <p14:sldId id="328"/>
            <p14:sldId id="342"/>
            <p14:sldId id="343"/>
            <p14:sldId id="334"/>
            <p14:sldId id="335"/>
            <p14:sldId id="336"/>
            <p14:sldId id="337"/>
            <p14:sldId id="339"/>
            <p14:sldId id="340"/>
            <p14:sldId id="341"/>
            <p14:sldId id="346"/>
            <p14:sldId id="261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97">
          <p15:clr>
            <a:srgbClr val="A4A3A4"/>
          </p15:clr>
        </p15:guide>
        <p15:guide id="2" pos="347">
          <p15:clr>
            <a:srgbClr val="A4A3A4"/>
          </p15:clr>
        </p15:guide>
        <p15:guide id="3" orient="horz" pos="346">
          <p15:clr>
            <a:srgbClr val="A4A3A4"/>
          </p15:clr>
        </p15:guide>
        <p15:guide id="4" pos="7333">
          <p15:clr>
            <a:srgbClr val="A4A3A4"/>
          </p15:clr>
        </p15:guide>
        <p15:guide id="5" pos="354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едведев слава" initials="мс" lastIdx="1" clrIdx="0">
    <p:extLst>
      <p:ext uri="{19B8F6BF-5375-455C-9EA6-DF929625EA0E}">
        <p15:presenceInfo xmlns:p15="http://schemas.microsoft.com/office/powerpoint/2012/main" userId="1e245c551f09a20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4175"/>
    <a:srgbClr val="ABDCFF"/>
    <a:srgbClr val="C4E8FE"/>
    <a:srgbClr val="A8DDFF"/>
    <a:srgbClr val="8CC7F9"/>
    <a:srgbClr val="C4E7FE"/>
    <a:srgbClr val="9ACCFA"/>
    <a:srgbClr val="96CBFA"/>
    <a:srgbClr val="96CAFA"/>
    <a:srgbClr val="C5E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71" autoAdjust="0"/>
  </p:normalViewPr>
  <p:slideViewPr>
    <p:cSldViewPr snapToGrid="0">
      <p:cViewPr varScale="1">
        <p:scale>
          <a:sx n="109" d="100"/>
          <a:sy n="109" d="100"/>
        </p:scale>
        <p:origin x="2674" y="120"/>
      </p:cViewPr>
      <p:guideLst>
        <p:guide orient="horz" pos="3997"/>
        <p:guide pos="347"/>
        <p:guide orient="horz" pos="346"/>
        <p:guide pos="7333"/>
        <p:guide pos="35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591658464566916E-2"/>
          <c:y val="0.10927503018731359"/>
          <c:w val="0.84668147145669292"/>
          <c:h val="0.75781848192553625"/>
        </c:manualLayout>
      </c:layout>
      <c:barChart>
        <c:barDir val="col"/>
        <c:grouping val="clustered"/>
        <c:varyColors val="0"/>
        <c:ser>
          <c:idx val="0"/>
          <c:order val="0"/>
          <c:tx>
            <c:v>Выручка в тыс. руб. без НДС</c:v>
          </c:tx>
          <c:spPr>
            <a:gradFill flip="none" rotWithShape="1">
              <a:gsLst>
                <a:gs pos="0">
                  <a:schemeClr val="accent4">
                    <a:shade val="76000"/>
                  </a:schemeClr>
                </a:gs>
                <a:gs pos="75000">
                  <a:schemeClr val="accent4">
                    <a:shade val="76000"/>
                    <a:lumMod val="60000"/>
                    <a:lumOff val="40000"/>
                  </a:schemeClr>
                </a:gs>
                <a:gs pos="51000">
                  <a:schemeClr val="accent4">
                    <a:shade val="76000"/>
                    <a:alpha val="75000"/>
                  </a:schemeClr>
                </a:gs>
                <a:gs pos="100000">
                  <a:schemeClr val="accent4">
                    <a:shade val="76000"/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Лист1!$B$2:$B$8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Лист1!$A$2:$A$8</c:f>
              <c:numCache>
                <c:formatCode>General</c:formatCode>
                <c:ptCount val="7"/>
                <c:pt idx="0">
                  <c:v>218380</c:v>
                </c:pt>
                <c:pt idx="1">
                  <c:v>1409455</c:v>
                </c:pt>
                <c:pt idx="2">
                  <c:v>1593588</c:v>
                </c:pt>
                <c:pt idx="3">
                  <c:v>2420829</c:v>
                </c:pt>
                <c:pt idx="4">
                  <c:v>2157843</c:v>
                </c:pt>
                <c:pt idx="5">
                  <c:v>3856520</c:v>
                </c:pt>
                <c:pt idx="6">
                  <c:v>3500000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15-4E08-93DA-39CC45C9D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479444239"/>
        <c:axId val="479442159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gradFill flip="none" rotWithShape="1">
                    <a:gsLst>
                      <a:gs pos="0">
                        <a:schemeClr val="accent4">
                          <a:tint val="77000"/>
                        </a:schemeClr>
                      </a:gs>
                      <a:gs pos="75000">
                        <a:schemeClr val="accent4">
                          <a:tint val="77000"/>
                          <a:lumMod val="60000"/>
                          <a:lumOff val="40000"/>
                        </a:schemeClr>
                      </a:gs>
                      <a:gs pos="51000">
                        <a:schemeClr val="accent4">
                          <a:tint val="77000"/>
                          <a:alpha val="75000"/>
                        </a:schemeClr>
                      </a:gs>
                      <a:gs pos="100000">
                        <a:schemeClr val="accent4">
                          <a:tint val="77000"/>
                          <a:lumMod val="20000"/>
                          <a:lumOff val="80000"/>
                          <a:alpha val="15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Лист1!$B$2:$B$8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  <c:pt idx="5">
                        <c:v>2024</c:v>
                      </c:pt>
                      <c:pt idx="6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Лист1!$B$2:$B$8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  <c:pt idx="5">
                        <c:v>2024</c:v>
                      </c:pt>
                      <c:pt idx="6">
                        <c:v>2025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515-4E08-93DA-39CC45C9D222}"/>
                  </c:ext>
                </c:extLst>
              </c15:ser>
            </c15:filteredBarSeries>
          </c:ext>
        </c:extLst>
      </c:barChart>
      <c:catAx>
        <c:axId val="479444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9442159"/>
        <c:crosses val="autoZero"/>
        <c:auto val="1"/>
        <c:lblAlgn val="ctr"/>
        <c:lblOffset val="100"/>
        <c:noMultiLvlLbl val="0"/>
      </c:catAx>
      <c:valAx>
        <c:axId val="479442159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9444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92848018517759223"/>
          <c:y val="0.98458714397479785"/>
          <c:w val="4.655541695604175E-3"/>
          <c:h val="8.25954249209051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1800" b="1" i="0" u="none" strike="noStrike" kern="1200" cap="all" spc="150" baseline="0" dirty="0">
                <a:solidFill>
                  <a:srgbClr val="084075"/>
                </a:solidFill>
                <a:latin typeface="Onest Regular"/>
                <a:ea typeface="+mn-ea"/>
                <a:cs typeface="+mn-cs"/>
              </a:defRPr>
            </a:pPr>
            <a:r>
              <a:rPr lang="ru-RU" sz="1800" dirty="0">
                <a:solidFill>
                  <a:schemeClr val="bg1"/>
                </a:solidFill>
                <a:latin typeface="Onest Regular"/>
                <a:ea typeface="+mn-ea"/>
                <a:cs typeface="+mn-cs"/>
              </a:rPr>
              <a:t>Количество сотрудников</a:t>
            </a:r>
          </a:p>
        </c:rich>
      </c:tx>
      <c:layout>
        <c:manualLayout>
          <c:xMode val="edge"/>
          <c:yMode val="edge"/>
          <c:x val="0.14444271925442692"/>
          <c:y val="6.58372213582166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800" b="1" i="0" u="none" strike="noStrike" kern="1200" cap="all" spc="150" baseline="0" dirty="0">
              <a:solidFill>
                <a:srgbClr val="084075"/>
              </a:solidFill>
              <a:latin typeface="Onest Regular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0659467075617181"/>
          <c:y val="0.23717504288616076"/>
          <c:w val="0.43918381724379379"/>
          <c:h val="0.7232921516769323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сотрудников</c:v>
                </c:pt>
              </c:strCache>
            </c:strRef>
          </c:tx>
          <c:explosion val="38"/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C07F-414B-8F3B-134AEF7FC865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C07F-414B-8F3B-134AEF7FC865}"/>
              </c:ext>
            </c:extLst>
          </c:dPt>
          <c:cat>
            <c:strRef>
              <c:f>Лист1!$A$2:$A$3</c:f>
              <c:strCache>
                <c:ptCount val="2"/>
                <c:pt idx="0">
                  <c:v>Стройка</c:v>
                </c:pt>
                <c:pt idx="1">
                  <c:v>Офис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605</c:v>
                </c:pt>
                <c:pt idx="1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7F-414B-8F3B-134AEF7FC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1267141595494311"/>
          <c:y val="0.42991705546915499"/>
          <c:w val="0.15227403469417752"/>
          <c:h val="0.177602211854155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4DB5C-14F7-461B-AAC0-70BFE97D93F5}" type="datetimeFigureOut">
              <a:rPr lang="ru-RU" smtClean="0"/>
              <a:t>16.01.2026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F3BFE-A0E9-4163-8525-F2CF80B738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248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66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125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361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698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663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376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016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201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39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738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197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7650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14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27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66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9987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405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046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7622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0504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F3BFE-A0E9-4163-8525-F2CF80B738CB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78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187C79-2DC7-426A-8D40-684F5F289268}" type="datetimeFigureOut">
              <a:rPr lang="ru-RU"/>
              <a:t>16.01.2026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B1A5DB7-CF8F-4022-AB8A-C7E91A240203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auth.tangl.cloud/sharedLink/75a220ec-4ffe-b32c-b095-3a1d8ef14d03" TargetMode="External"/><Relationship Id="rId3" Type="http://schemas.microsoft.com/office/2007/relationships/hdphoto" Target="../media/hdphoto1.wdp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hyperlink" Target="https://auth.tangl.cloud/sharedLink/79707f58-424a-bab7-589f-3a1d8ef2ad69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microsoft.com/office/2007/relationships/hdphoto" Target="../media/hdphoto1.wdp"/><Relationship Id="rId7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54.jpeg"/><Relationship Id="rId5" Type="http://schemas.openxmlformats.org/officeDocument/2006/relationships/image" Target="../media/image7.png"/><Relationship Id="rId10" Type="http://schemas.openxmlformats.org/officeDocument/2006/relationships/image" Target="../media/image53.jpeg"/><Relationship Id="rId4" Type="http://schemas.openxmlformats.org/officeDocument/2006/relationships/image" Target="../media/image6.png"/><Relationship Id="rId9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7.png"/><Relationship Id="rId3" Type="http://schemas.openxmlformats.org/officeDocument/2006/relationships/image" Target="../media/image56.png"/><Relationship Id="rId7" Type="http://schemas.openxmlformats.org/officeDocument/2006/relationships/image" Target="../media/image60.jpeg"/><Relationship Id="rId12" Type="http://schemas.openxmlformats.org/officeDocument/2006/relationships/image" Target="../media/image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11" Type="http://schemas.microsoft.com/office/2007/relationships/hdphoto" Target="../media/hdphoto1.wdp"/><Relationship Id="rId5" Type="http://schemas.openxmlformats.org/officeDocument/2006/relationships/image" Target="../media/image58.png"/><Relationship Id="rId10" Type="http://schemas.openxmlformats.org/officeDocument/2006/relationships/image" Target="../media/image1.png"/><Relationship Id="rId4" Type="http://schemas.openxmlformats.org/officeDocument/2006/relationships/image" Target="../media/image57.png"/><Relationship Id="rId9" Type="http://schemas.openxmlformats.org/officeDocument/2006/relationships/image" Target="../media/image62.jpeg"/><Relationship Id="rId1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microsoft.com/office/2007/relationships/hdphoto" Target="../media/hdphoto1.wdp"/><Relationship Id="rId12" Type="http://schemas.openxmlformats.org/officeDocument/2006/relationships/image" Target="../media/image66.png"/><Relationship Id="rId2" Type="http://schemas.openxmlformats.org/officeDocument/2006/relationships/hyperlink" Target="https://t.me/palmetto_grou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hyperlink" Target="https://yandex.ru/maps/14/tver/?from=api-maps&amp;ll=35.901832,56.813563&amp;mode=routes&amp;origin=jsapi_2_1_79&amp;rtext=~56.813833,35.901161&amp;rtt=auto&amp;ruri=~ymapsbm1://geo?data%3DIgoNypoPQhVdQWNC&amp;z=16" TargetMode="External"/><Relationship Id="rId5" Type="http://schemas.openxmlformats.org/officeDocument/2006/relationships/image" Target="../media/image64.png"/><Relationship Id="rId10" Type="http://schemas.openxmlformats.org/officeDocument/2006/relationships/hyperlink" Target="mailto:info@palmettogroup.ru" TargetMode="External"/><Relationship Id="rId4" Type="http://schemas.openxmlformats.org/officeDocument/2006/relationships/hyperlink" Target="https://api.whatsapp.com/send/?phone=89011186218&amp;text&amp;type=phone_number&amp;app_absent=0" TargetMode="External"/><Relationship Id="rId9" Type="http://schemas.openxmlformats.org/officeDocument/2006/relationships/hyperlink" Target="https://palmettogroup.ru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41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EA831B-CAD3-4A9D-A460-9CC5C1775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5430188" y="5220479"/>
            <a:ext cx="1547660" cy="32102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F27FF95-DC63-452D-9F19-839D6E9B44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833" b="783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7CBDC3B-8986-407E-8C2D-7E5C71ED8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10701" y="1027388"/>
            <a:ext cx="5203207" cy="4495754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26" name="Заголовок 10">
            <a:extLst>
              <a:ext uri="{FF2B5EF4-FFF2-40B4-BE49-F238E27FC236}">
                <a16:creationId xmlns:a16="http://schemas.microsoft.com/office/drawing/2014/main" id="{29D65CA4-A472-43A0-AF1A-69E6A40E5CF0}"/>
              </a:ext>
            </a:extLst>
          </p:cNvPr>
          <p:cNvSpPr txBox="1">
            <a:spLocks/>
          </p:cNvSpPr>
          <p:nvPr/>
        </p:nvSpPr>
        <p:spPr bwMode="auto">
          <a:xfrm>
            <a:off x="3732026" y="1172323"/>
            <a:ext cx="4937825" cy="42497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Liberation Sans"/>
              </a:rPr>
              <a:t>Пальметто </a:t>
            </a:r>
          </a:p>
          <a:p>
            <a:r>
              <a:rPr lang="ru-RU" sz="4800" b="1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Liberation Sans"/>
              </a:rPr>
              <a:t>ТГМ Интернешнл</a:t>
            </a:r>
            <a:endParaRPr lang="ru-RU" sz="48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DBED4AB-01D6-42CB-A813-2AFB616D5346}"/>
              </a:ext>
            </a:extLst>
          </p:cNvPr>
          <p:cNvSpPr/>
          <p:nvPr/>
        </p:nvSpPr>
        <p:spPr>
          <a:xfrm>
            <a:off x="3732028" y="1137684"/>
            <a:ext cx="4937824" cy="42849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E4FA9-7125-4F85-9139-4DFF10C8E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2026" y="1172323"/>
            <a:ext cx="4937825" cy="834962"/>
          </a:xfrm>
        </p:spPr>
        <p:txBody>
          <a:bodyPr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ru-RU" sz="2000" b="1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Liberation Sans"/>
              </a:rPr>
              <a:t>Генподрядная компания</a:t>
            </a:r>
            <a:r>
              <a:rPr lang="ru-RU" sz="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iberation Sans"/>
              </a:rPr>
              <a:t> </a:t>
            </a:r>
            <a:br>
              <a:rPr lang="ru-RU" sz="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Liberation Sans"/>
              </a:rPr>
            </a:br>
            <a:endParaRPr lang="ru-RU" sz="2000" b="1" dirty="0">
              <a:solidFill>
                <a:schemeClr val="bg1"/>
              </a:solidFill>
              <a:effectLst/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E560774D-7A5C-4900-B2EF-95A0D9A50153}"/>
              </a:ext>
            </a:extLst>
          </p:cNvPr>
          <p:cNvSpPr txBox="1">
            <a:spLocks/>
          </p:cNvSpPr>
          <p:nvPr/>
        </p:nvSpPr>
        <p:spPr bwMode="auto">
          <a:xfrm>
            <a:off x="3732025" y="4618728"/>
            <a:ext cx="4937826" cy="80337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Профессиональные решения </a:t>
            </a:r>
            <a:b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8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для промышленного строительства</a:t>
            </a:r>
          </a:p>
        </p:txBody>
      </p:sp>
      <p:grpSp>
        <p:nvGrpSpPr>
          <p:cNvPr id="29" name="Graphic 10">
            <a:extLst>
              <a:ext uri="{FF2B5EF4-FFF2-40B4-BE49-F238E27FC236}">
                <a16:creationId xmlns:a16="http://schemas.microsoft.com/office/drawing/2014/main" id="{7F8D6C04-47B1-4A2B-AAA9-7085CBAF57A6}"/>
              </a:ext>
            </a:extLst>
          </p:cNvPr>
          <p:cNvGrpSpPr/>
          <p:nvPr/>
        </p:nvGrpSpPr>
        <p:grpSpPr bwMode="auto">
          <a:xfrm rot="16200000" flipH="1">
            <a:off x="9116808" y="4401176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0" name="Graphic 10">
              <a:extLst>
                <a:ext uri="{FF2B5EF4-FFF2-40B4-BE49-F238E27FC236}">
                  <a16:creationId xmlns:a16="http://schemas.microsoft.com/office/drawing/2014/main" id="{1F17B5F2-1520-4614-9AB1-3897111BBDC2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36" name="Полилиния: фигура 35">
                <a:extLst>
                  <a:ext uri="{FF2B5EF4-FFF2-40B4-BE49-F238E27FC236}">
                    <a16:creationId xmlns:a16="http://schemas.microsoft.com/office/drawing/2014/main" id="{32231A7E-7138-4223-BAB8-346E45A2BDF4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Полилиния: фигура 36">
                <a:extLst>
                  <a:ext uri="{FF2B5EF4-FFF2-40B4-BE49-F238E27FC236}">
                    <a16:creationId xmlns:a16="http://schemas.microsoft.com/office/drawing/2014/main" id="{4BEA51C4-8EFE-4D19-973D-E3DA6E049D95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0E821380-659B-4D16-8414-92945F5BD169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CFACEFFA-FDE4-4EDB-B392-2943204F293E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1" name="Graphic 10">
              <a:extLst>
                <a:ext uri="{FF2B5EF4-FFF2-40B4-BE49-F238E27FC236}">
                  <a16:creationId xmlns:a16="http://schemas.microsoft.com/office/drawing/2014/main" id="{13050931-124A-4568-85AD-8FACB823B923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43725574-2902-44D9-A53D-CCCC1C09B84E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Полилиния: фигура 32">
                <a:extLst>
                  <a:ext uri="{FF2B5EF4-FFF2-40B4-BE49-F238E27FC236}">
                    <a16:creationId xmlns:a16="http://schemas.microsoft.com/office/drawing/2014/main" id="{7CBBB67E-9F79-44F1-BC77-DBF095A28AB2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Полилиния: фигура 33">
                <a:extLst>
                  <a:ext uri="{FF2B5EF4-FFF2-40B4-BE49-F238E27FC236}">
                    <a16:creationId xmlns:a16="http://schemas.microsoft.com/office/drawing/2014/main" id="{1EE2891A-A9B6-48A5-B3BD-D817CA61CBF9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Полилиния: фигура 34">
                <a:extLst>
                  <a:ext uri="{FF2B5EF4-FFF2-40B4-BE49-F238E27FC236}">
                    <a16:creationId xmlns:a16="http://schemas.microsoft.com/office/drawing/2014/main" id="{B5C1831A-AC43-46FE-89CC-7F91714DE30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0" name="Graphic 10">
            <a:extLst>
              <a:ext uri="{FF2B5EF4-FFF2-40B4-BE49-F238E27FC236}">
                <a16:creationId xmlns:a16="http://schemas.microsoft.com/office/drawing/2014/main" id="{6390BBE5-BC23-4400-9869-28112F6C9DF8}"/>
              </a:ext>
            </a:extLst>
          </p:cNvPr>
          <p:cNvGrpSpPr/>
          <p:nvPr/>
        </p:nvGrpSpPr>
        <p:grpSpPr bwMode="auto">
          <a:xfrm rot="16200000" flipH="1">
            <a:off x="-4137707" y="-2818795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41" name="Graphic 10">
              <a:extLst>
                <a:ext uri="{FF2B5EF4-FFF2-40B4-BE49-F238E27FC236}">
                  <a16:creationId xmlns:a16="http://schemas.microsoft.com/office/drawing/2014/main" id="{40154ED8-B956-483C-B4A6-C026A7E6A7A2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4DD1085B-1D37-4CE7-873D-A6186B870BC4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9D87CFC4-4BF9-49AE-9B1D-DB803552F31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Полилиния: фигура 48">
                <a:extLst>
                  <a:ext uri="{FF2B5EF4-FFF2-40B4-BE49-F238E27FC236}">
                    <a16:creationId xmlns:a16="http://schemas.microsoft.com/office/drawing/2014/main" id="{89D4AFAA-2FAC-4AFA-B3EC-20D6494D3402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Полилиния: фигура 49">
                <a:extLst>
                  <a:ext uri="{FF2B5EF4-FFF2-40B4-BE49-F238E27FC236}">
                    <a16:creationId xmlns:a16="http://schemas.microsoft.com/office/drawing/2014/main" id="{D0D2A5F6-5ED8-4735-BA9B-0AF81E795671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2" name="Graphic 10">
              <a:extLst>
                <a:ext uri="{FF2B5EF4-FFF2-40B4-BE49-F238E27FC236}">
                  <a16:creationId xmlns:a16="http://schemas.microsoft.com/office/drawing/2014/main" id="{4DC65D43-41AB-4E2F-8210-E9BC4C5C6894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7C99308C-692E-4858-8E5C-D507E835D169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7B68EAD1-C30B-49DD-8F4F-8E0E9A17667D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662FEA24-615A-4348-8C1A-4277CCDFCF6F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830150AF-7F2E-4283-81D0-21B527D693A9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28575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343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60"/>
    </mc:Choice>
    <mc:Fallback xmlns="">
      <p:transition spd="slow" advTm="3476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84175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C1A065A5-5F30-469C-AC42-107EF358CAE4}"/>
              </a:ext>
            </a:extLst>
          </p:cNvPr>
          <p:cNvSpPr txBox="1"/>
          <p:nvPr/>
        </p:nvSpPr>
        <p:spPr bwMode="auto">
          <a:xfrm>
            <a:off x="10684042" y="16920"/>
            <a:ext cx="1420772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>
                    <a:lumMod val="95000"/>
                  </a:schemeClr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>
                  <a:lumMod val="95000"/>
                </a:schemeClr>
              </a:solidFill>
              <a:latin typeface="Onest Regular"/>
              <a:ea typeface="Roboto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046BF7-2A4A-47F3-A030-FD1471F43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1D439C6-C9A1-48EC-9C05-657E769CE966}"/>
              </a:ext>
            </a:extLst>
          </p:cNvPr>
          <p:cNvSpPr txBox="1"/>
          <p:nvPr/>
        </p:nvSpPr>
        <p:spPr bwMode="auto">
          <a:xfrm>
            <a:off x="198152" y="2864885"/>
            <a:ext cx="4486879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Цель:</a:t>
            </a:r>
            <a:endParaRPr lang="en-US" sz="20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pPr>
              <a:defRPr/>
            </a:pPr>
            <a:endParaRPr lang="ru-RU" sz="9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Создавать объекты созидая, не создавая сложностей Заказчику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40C386-2E58-4F7D-99D2-8001A1E5F28D}"/>
              </a:ext>
            </a:extLst>
          </p:cNvPr>
          <p:cNvSpPr txBox="1"/>
          <p:nvPr/>
        </p:nvSpPr>
        <p:spPr bwMode="auto">
          <a:xfrm>
            <a:off x="213183" y="4191338"/>
            <a:ext cx="447184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Наша миссия:</a:t>
            </a:r>
            <a:endParaRPr lang="en-US" sz="20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pPr>
              <a:defRPr/>
            </a:pPr>
            <a:endParaRPr lang="ru-RU" sz="10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pPr algn="just">
              <a:defRPr/>
            </a:pPr>
            <a:r>
              <a:rPr lang="ru-RU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Строить современные надежные здания, создавая</a:t>
            </a:r>
            <a:r>
              <a:rPr lang="en-US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комфортные условия труда и ведения бизнеса, способствуя устойчивому развитию компаний и региона.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82F12A-304B-4954-8E60-E1D8DBF1F76B}"/>
              </a:ext>
            </a:extLst>
          </p:cNvPr>
          <p:cNvSpPr txBox="1"/>
          <p:nvPr/>
        </p:nvSpPr>
        <p:spPr bwMode="auto">
          <a:xfrm>
            <a:off x="198152" y="1215266"/>
            <a:ext cx="44868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Профиль: </a:t>
            </a:r>
            <a:endParaRPr lang="en-US" sz="2000" b="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pPr>
              <a:defRPr/>
            </a:pPr>
            <a:br>
              <a:rPr lang="ru-RU" sz="10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Проектирование и строительство промышленных объектов на</a:t>
            </a:r>
            <a:r>
              <a:rPr lang="en-US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всей территории РФ</a:t>
            </a:r>
            <a:endParaRPr lang="ru-RU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05BE52-3079-4183-869E-B73E813AFC58}"/>
              </a:ext>
            </a:extLst>
          </p:cNvPr>
          <p:cNvSpPr txBox="1"/>
          <p:nvPr/>
        </p:nvSpPr>
        <p:spPr bwMode="auto">
          <a:xfrm>
            <a:off x="213183" y="376891"/>
            <a:ext cx="4617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 компании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C0AF27DF-795F-402D-B39A-C69631EA8E08}"/>
              </a:ext>
            </a:extLst>
          </p:cNvPr>
          <p:cNvCxnSpPr>
            <a:cxnSpLocks/>
          </p:cNvCxnSpPr>
          <p:nvPr/>
        </p:nvCxnSpPr>
        <p:spPr bwMode="auto">
          <a:xfrm>
            <a:off x="-1" y="376891"/>
            <a:ext cx="483973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3A865C7B-4512-491A-AA06-7CDA23DEAE45}"/>
              </a:ext>
            </a:extLst>
          </p:cNvPr>
          <p:cNvCxnSpPr>
            <a:cxnSpLocks/>
          </p:cNvCxnSpPr>
          <p:nvPr/>
        </p:nvCxnSpPr>
        <p:spPr bwMode="auto">
          <a:xfrm>
            <a:off x="9024" y="900111"/>
            <a:ext cx="483070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aphic 10">
            <a:extLst>
              <a:ext uri="{FF2B5EF4-FFF2-40B4-BE49-F238E27FC236}">
                <a16:creationId xmlns:a16="http://schemas.microsoft.com/office/drawing/2014/main" id="{5767A17E-3D0A-408F-B5CD-89E850DC5883}"/>
              </a:ext>
            </a:extLst>
          </p:cNvPr>
          <p:cNvGrpSpPr/>
          <p:nvPr/>
        </p:nvGrpSpPr>
        <p:grpSpPr bwMode="auto">
          <a:xfrm rot="20032839" flipH="1">
            <a:off x="8229498" y="-3807320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1" name="Graphic 10">
              <a:extLst>
                <a:ext uri="{FF2B5EF4-FFF2-40B4-BE49-F238E27FC236}">
                  <a16:creationId xmlns:a16="http://schemas.microsoft.com/office/drawing/2014/main" id="{6098BD78-840D-4B4F-B3D0-5BA2295851A5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63738550-C0FE-4038-8A52-947C0CB09C17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713CA4E5-33EA-446D-A8C9-32E142FA5071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B3FC89BD-7B86-4589-BC52-6679A506818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D2027E85-B8DF-4244-8AD2-4A3942ACF746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5" name="Graphic 10">
              <a:extLst>
                <a:ext uri="{FF2B5EF4-FFF2-40B4-BE49-F238E27FC236}">
                  <a16:creationId xmlns:a16="http://schemas.microsoft.com/office/drawing/2014/main" id="{B9A1CDA3-F166-40E0-90FA-B83B3C0675F9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39F12ADC-113A-42F1-A552-BA351F88B40B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0D13CBDE-0C74-443F-AF1F-B9E16E904F2F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3ED1CB9E-FFE7-41C7-97B9-4BF1250CD63E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05322068-EF53-45BF-879C-F280760A388B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B68F536E-64D1-4FB6-B3EA-C9E95E1123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4"/>
          <a:stretch/>
        </p:blipFill>
        <p:spPr bwMode="auto">
          <a:xfrm>
            <a:off x="5197488" y="1237081"/>
            <a:ext cx="6796869" cy="45319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4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5A45C06E-390B-46BD-AA5F-5D5B091B7FC5}"/>
              </a:ext>
            </a:extLst>
          </p:cNvPr>
          <p:cNvSpPr/>
          <p:nvPr/>
        </p:nvSpPr>
        <p:spPr bwMode="auto">
          <a:xfrm>
            <a:off x="0" y="0"/>
            <a:ext cx="5140916" cy="687492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Шестиугольник 34">
            <a:extLst>
              <a:ext uri="{FF2B5EF4-FFF2-40B4-BE49-F238E27FC236}">
                <a16:creationId xmlns:a16="http://schemas.microsoft.com/office/drawing/2014/main" id="{2C39565C-C018-4EE3-834F-47ED5521C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7285" y="452449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D7C9F2-CEE8-4E3C-9487-866F064B8C60}"/>
              </a:ext>
            </a:extLst>
          </p:cNvPr>
          <p:cNvSpPr txBox="1"/>
          <p:nvPr/>
        </p:nvSpPr>
        <p:spPr>
          <a:xfrm>
            <a:off x="6008631" y="268241"/>
            <a:ext cx="6551365" cy="6622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Опыт проектирования более </a:t>
            </a:r>
            <a:r>
              <a:rPr lang="ru-RU" sz="19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5</a:t>
            </a:r>
            <a:r>
              <a:rPr lang="ru-RU" sz="19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лет</a:t>
            </a:r>
          </a:p>
          <a:p>
            <a:pPr lvl="0">
              <a:lnSpc>
                <a:spcPct val="150000"/>
              </a:lnSpc>
            </a:pPr>
            <a:r>
              <a:rPr lang="ru-RU" sz="19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Профессиональная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команда, с возможностью привлечения до 300 специалистов</a:t>
            </a:r>
          </a:p>
          <a:p>
            <a:pPr lvl="0">
              <a:lnSpc>
                <a:spcPct val="150000"/>
              </a:lnSpc>
            </a:pPr>
            <a:r>
              <a:rPr lang="ru-RU" sz="19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20+ 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успешно реализованных проектов</a:t>
            </a:r>
          </a:p>
          <a:p>
            <a:pPr lvl="0"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Только </a:t>
            </a:r>
            <a:r>
              <a:rPr lang="ru-RU" sz="19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квалифицированные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специалисты</a:t>
            </a:r>
          </a:p>
          <a:p>
            <a:pPr lvl="0"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Состоим в </a:t>
            </a:r>
            <a:r>
              <a:rPr lang="ru-RU" sz="19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СРО 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 2020 года</a:t>
            </a:r>
          </a:p>
          <a:p>
            <a:pPr lvl="0"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Используем </a:t>
            </a:r>
            <a:r>
              <a:rPr lang="ru-RU" sz="19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современные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технологии</a:t>
            </a:r>
          </a:p>
          <a:p>
            <a:pPr lvl="0"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Большой </a:t>
            </a:r>
            <a:r>
              <a:rPr lang="ru-RU" sz="19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опыт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в </a:t>
            </a:r>
            <a:r>
              <a:rPr lang="en-US" sz="1900" dirty="0" err="1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Bim</a:t>
            </a:r>
            <a:r>
              <a:rPr lang="en-US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-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проектировании</a:t>
            </a:r>
          </a:p>
          <a:p>
            <a:pPr lvl="0"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  <a:t>Полное </a:t>
            </a:r>
            <a:r>
              <a:rPr lang="ru-RU" sz="19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соответствие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  <a:t> СНиП, ГОСТ и стандартам</a:t>
            </a:r>
          </a:p>
          <a:p>
            <a:pPr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  <a:t>Обширная </a:t>
            </a:r>
            <a:r>
              <a:rPr lang="ru-RU" sz="19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база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  <a:t> наработок и типовых решений</a:t>
            </a:r>
          </a:p>
          <a:p>
            <a:pPr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  <a:t>Проектирование </a:t>
            </a:r>
            <a:r>
              <a:rPr lang="ru-RU" sz="19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всех</a:t>
            </a: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  <a:t> стадий и разделов</a:t>
            </a:r>
          </a:p>
          <a:p>
            <a:pPr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  <a:t>Сопровождение строительства объектов</a:t>
            </a:r>
          </a:p>
          <a:p>
            <a:pPr>
              <a:lnSpc>
                <a:spcPct val="150000"/>
              </a:lnSpc>
            </a:pP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  <a:t>Сопровождение в получении РНС и ЗОС </a:t>
            </a:r>
            <a:b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900" dirty="0">
                <a:latin typeface="Roboto Medium" panose="02000000000000000000" pitchFamily="2" charset="0"/>
                <a:ea typeface="Roboto Medium" panose="02000000000000000000" pitchFamily="2" charset="0"/>
              </a:rPr>
              <a:t>Ввод объектов в эксплуатацию</a:t>
            </a:r>
          </a:p>
          <a:p>
            <a:pPr>
              <a:lnSpc>
                <a:spcPct val="150000"/>
              </a:lnSpc>
            </a:pPr>
            <a:endParaRPr lang="ru-RU" sz="190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2F9B47E3-9899-4908-A81D-32C25D3B4CEE}"/>
              </a:ext>
            </a:extLst>
          </p:cNvPr>
          <p:cNvCxnSpPr/>
          <p:nvPr/>
        </p:nvCxnSpPr>
        <p:spPr>
          <a:xfrm>
            <a:off x="7868524" y="4558282"/>
            <a:ext cx="221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6D7B64BC-0847-4709-944C-81CA2D03C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0682" y="71719"/>
            <a:ext cx="5147421" cy="672352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317613A-049D-43B6-A20E-18578F837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37476" y="71996"/>
            <a:ext cx="6991772" cy="6723528"/>
          </a:xfrm>
          <a:prstGeom prst="rect">
            <a:avLst/>
          </a:prstGeom>
          <a:noFill/>
          <a:ln w="19050"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654BEC-6717-41AA-B5EB-6EDBACE5F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08" y="1955029"/>
            <a:ext cx="3881929" cy="3524097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AE61C5C-D247-4596-B7F1-059E7D66399B}"/>
              </a:ext>
            </a:extLst>
          </p:cNvPr>
          <p:cNvSpPr txBox="1"/>
          <p:nvPr/>
        </p:nvSpPr>
        <p:spPr bwMode="auto">
          <a:xfrm>
            <a:off x="62752" y="105937"/>
            <a:ext cx="5074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Проектное подразделение</a:t>
            </a:r>
          </a:p>
        </p:txBody>
      </p:sp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A1350066-E420-4DC8-B5BF-9B0038E41F77}"/>
              </a:ext>
            </a:extLst>
          </p:cNvPr>
          <p:cNvCxnSpPr>
            <a:cxnSpLocks/>
          </p:cNvCxnSpPr>
          <p:nvPr/>
        </p:nvCxnSpPr>
        <p:spPr bwMode="auto">
          <a:xfrm>
            <a:off x="87187" y="655257"/>
            <a:ext cx="581777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34EB075E-0486-4932-957F-C39D8E5E4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503602" y="6389038"/>
            <a:ext cx="1471391" cy="305201"/>
          </a:xfrm>
          <a:prstGeom prst="rect">
            <a:avLst/>
          </a:prstGeom>
        </p:spPr>
      </p:pic>
      <p:sp>
        <p:nvSpPr>
          <p:cNvPr id="70" name="Шестиугольник 69">
            <a:extLst>
              <a:ext uri="{FF2B5EF4-FFF2-40B4-BE49-F238E27FC236}">
                <a16:creationId xmlns:a16="http://schemas.microsoft.com/office/drawing/2014/main" id="{99392DE2-A969-4E8E-A57D-A74C87117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19678" y="891171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71" name="Шестиугольник 70">
            <a:extLst>
              <a:ext uri="{FF2B5EF4-FFF2-40B4-BE49-F238E27FC236}">
                <a16:creationId xmlns:a16="http://schemas.microsoft.com/office/drawing/2014/main" id="{775A207D-E515-4B8D-AD6C-6E054D6A9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16956" y="1764451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72" name="Шестиугольник 71">
            <a:extLst>
              <a:ext uri="{FF2B5EF4-FFF2-40B4-BE49-F238E27FC236}">
                <a16:creationId xmlns:a16="http://schemas.microsoft.com/office/drawing/2014/main" id="{1D3A456A-E0CA-4F32-96C4-DC790B040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2557" y="2218128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73" name="Шестиугольник 72">
            <a:extLst>
              <a:ext uri="{FF2B5EF4-FFF2-40B4-BE49-F238E27FC236}">
                <a16:creationId xmlns:a16="http://schemas.microsoft.com/office/drawing/2014/main" id="{9505F044-1D04-4FA7-B0C6-9042B4FC2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0512" y="2614891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74" name="Шестиугольник 73">
            <a:extLst>
              <a:ext uri="{FF2B5EF4-FFF2-40B4-BE49-F238E27FC236}">
                <a16:creationId xmlns:a16="http://schemas.microsoft.com/office/drawing/2014/main" id="{5E1A9169-B9BC-41C1-9ECA-FBDFE5DD1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3334" y="3051298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75" name="Шестиугольник 74">
            <a:extLst>
              <a:ext uri="{FF2B5EF4-FFF2-40B4-BE49-F238E27FC236}">
                <a16:creationId xmlns:a16="http://schemas.microsoft.com/office/drawing/2014/main" id="{A190903B-A329-4599-BDB6-1B1A0687A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0512" y="3494203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76" name="Шестиугольник 75">
            <a:extLst>
              <a:ext uri="{FF2B5EF4-FFF2-40B4-BE49-F238E27FC236}">
                <a16:creationId xmlns:a16="http://schemas.microsoft.com/office/drawing/2014/main" id="{B3241765-B7B2-4DC5-A9EF-FD7EDA0EB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4085" y="3931789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77" name="Шестиугольник 76">
            <a:extLst>
              <a:ext uri="{FF2B5EF4-FFF2-40B4-BE49-F238E27FC236}">
                <a16:creationId xmlns:a16="http://schemas.microsoft.com/office/drawing/2014/main" id="{A7EE8A86-6936-4A90-A0C1-1C16F87A9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6728" y="4373515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78" name="Шестиугольник 77">
            <a:extLst>
              <a:ext uri="{FF2B5EF4-FFF2-40B4-BE49-F238E27FC236}">
                <a16:creationId xmlns:a16="http://schemas.microsoft.com/office/drawing/2014/main" id="{2354CE15-8960-4FF5-85BA-56E17C4D1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46785" y="4762755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5" name="Шестиугольник 4">
            <a:extLst>
              <a:ext uri="{FF2B5EF4-FFF2-40B4-BE49-F238E27FC236}">
                <a16:creationId xmlns:a16="http://schemas.microsoft.com/office/drawing/2014/main" id="{131FCB36-3450-4988-A095-1F721E029D92}"/>
              </a:ext>
            </a:extLst>
          </p:cNvPr>
          <p:cNvSpPr/>
          <p:nvPr/>
        </p:nvSpPr>
        <p:spPr>
          <a:xfrm>
            <a:off x="388470" y="4192961"/>
            <a:ext cx="1009813" cy="838044"/>
          </a:xfrm>
          <a:prstGeom prst="hexag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91" name="Шестиугольник 90">
            <a:extLst>
              <a:ext uri="{FF2B5EF4-FFF2-40B4-BE49-F238E27FC236}">
                <a16:creationId xmlns:a16="http://schemas.microsoft.com/office/drawing/2014/main" id="{739A9896-CE05-4E8A-90D0-B456E491A7E8}"/>
              </a:ext>
            </a:extLst>
          </p:cNvPr>
          <p:cNvSpPr/>
          <p:nvPr/>
        </p:nvSpPr>
        <p:spPr>
          <a:xfrm>
            <a:off x="3200101" y="1390806"/>
            <a:ext cx="1625609" cy="1431359"/>
          </a:xfrm>
          <a:prstGeom prst="hexag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92" name="Шестиугольник 91">
            <a:extLst>
              <a:ext uri="{FF2B5EF4-FFF2-40B4-BE49-F238E27FC236}">
                <a16:creationId xmlns:a16="http://schemas.microsoft.com/office/drawing/2014/main" id="{D961CA92-F1AB-4E32-B013-AAE9BCD66BBB}"/>
              </a:ext>
            </a:extLst>
          </p:cNvPr>
          <p:cNvSpPr/>
          <p:nvPr/>
        </p:nvSpPr>
        <p:spPr>
          <a:xfrm>
            <a:off x="3200101" y="5192791"/>
            <a:ext cx="1121412" cy="970401"/>
          </a:xfrm>
          <a:prstGeom prst="hexag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39" name="Рисунок 38" descr="Изображение выглядит как снимок экрана, Графика, круг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79C728A-C386-487D-AF12-1E8DE8C62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1822" y="1122912"/>
            <a:ext cx="2067187" cy="1953466"/>
          </a:xfrm>
          <a:prstGeom prst="rect">
            <a:avLst/>
          </a:prstGeom>
        </p:spPr>
      </p:pic>
      <p:sp>
        <p:nvSpPr>
          <p:cNvPr id="32" name="Шестиугольник 31">
            <a:extLst>
              <a:ext uri="{FF2B5EF4-FFF2-40B4-BE49-F238E27FC236}">
                <a16:creationId xmlns:a16="http://schemas.microsoft.com/office/drawing/2014/main" id="{DCE40D0A-8506-4D1E-B276-3B93E61E5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46785" y="5243791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33" name="Шестиугольник 32">
            <a:extLst>
              <a:ext uri="{FF2B5EF4-FFF2-40B4-BE49-F238E27FC236}">
                <a16:creationId xmlns:a16="http://schemas.microsoft.com/office/drawing/2014/main" id="{9A658341-815D-43BB-A219-8A951957E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46785" y="5667863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sp>
        <p:nvSpPr>
          <p:cNvPr id="36" name="Шестиугольник 35">
            <a:extLst>
              <a:ext uri="{FF2B5EF4-FFF2-40B4-BE49-F238E27FC236}">
                <a16:creationId xmlns:a16="http://schemas.microsoft.com/office/drawing/2014/main" id="{94E5801F-18D8-4D28-8B1C-1C2D0298B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46785" y="6100553"/>
            <a:ext cx="213208" cy="205392"/>
          </a:xfrm>
          <a:prstGeom prst="hexagon">
            <a:avLst/>
          </a:prstGeom>
          <a:solidFill>
            <a:srgbClr val="0841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>
              <a:latin typeface="+mj-lt"/>
            </a:endParaRPr>
          </a:p>
        </p:txBody>
      </p:sp>
      <p:pic>
        <p:nvPicPr>
          <p:cNvPr id="40" name="Рисунок 39" descr="Изображение выглядит как Графика, снимок экрана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3128951-77F6-493E-9E1D-39EA310664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97884" y="4102566"/>
            <a:ext cx="970289" cy="97028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DF1A41C-52EC-4C5C-9B04-1464D5E15D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3329959" y="5244992"/>
            <a:ext cx="865998" cy="86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3" grpId="0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32" grpId="0" animBg="1"/>
      <p:bldP spid="33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74175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9" name="Graphic 10"/>
          <p:cNvGrpSpPr/>
          <p:nvPr/>
        </p:nvGrpSpPr>
        <p:grpSpPr bwMode="auto">
          <a:xfrm flipH="1">
            <a:off x="-4737871" y="-587829"/>
            <a:ext cx="13827623" cy="15169576"/>
            <a:chOff x="4200094" y="-2396531"/>
            <a:chExt cx="15476321" cy="16978278"/>
          </a:xfrm>
          <a:noFill/>
        </p:grpSpPr>
        <p:grpSp>
          <p:nvGrpSpPr>
            <p:cNvPr id="30" name="Graphic 10"/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31" name="Полилиния: фигура 30"/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/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Полилиния: фигура 32"/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Полилиния: фигура 33"/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5" name="Graphic 10"/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36" name="Полилиния: фигура 35"/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Полилиния: фигура 36"/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Полилиния: фигура 37"/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Полилиния: фигура 38"/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7" name="Picture 6" descr="A black and white logo&#10;&#10;Description automatically generated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0863" y="815521"/>
            <a:ext cx="3971709" cy="11352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7100446" y="1690062"/>
            <a:ext cx="49894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0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Проекты,</a:t>
            </a:r>
          </a:p>
          <a:p>
            <a:pPr algn="ctr"/>
            <a:r>
              <a:rPr lang="ru-RU" sz="44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реализованные</a:t>
            </a:r>
            <a:r>
              <a:rPr lang="ru-RU" sz="4400" i="0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</a:p>
          <a:p>
            <a:pPr algn="ctr"/>
            <a:r>
              <a:rPr lang="ru-RU" sz="4400" b="1" i="0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специалистами</a:t>
            </a:r>
          </a:p>
          <a:p>
            <a:pPr algn="ctr"/>
            <a:r>
              <a:rPr lang="ru-RU" sz="4400" i="0" dirty="0">
                <a:solidFill>
                  <a:schemeClr val="bg1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группы компаний</a:t>
            </a:r>
            <a:br>
              <a:rPr lang="ru-RU" sz="4400" i="0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4400" b="1" dirty="0">
                <a:solidFill>
                  <a:srgbClr val="FFFFFF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"</a:t>
            </a:r>
            <a:r>
              <a:rPr lang="ru-RU" sz="4400" b="1" i="0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Пальметто</a:t>
            </a:r>
            <a:r>
              <a:rPr lang="ru-RU" sz="4400" b="1" dirty="0">
                <a:solidFill>
                  <a:srgbClr val="FFFFFF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"</a:t>
            </a:r>
            <a:endParaRPr lang="ru-RU" sz="4400" b="1" i="0" dirty="0">
              <a:solidFill>
                <a:schemeClr val="bg1"/>
              </a:solidFill>
              <a:effectLst/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852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A82516C-56C3-42F8-92BB-C7A1032E11C4}"/>
              </a:ext>
            </a:extLst>
          </p:cNvPr>
          <p:cNvSpPr/>
          <p:nvPr/>
        </p:nvSpPr>
        <p:spPr bwMode="auto">
          <a:xfrm>
            <a:off x="4838699" y="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540DA752-5485-4B4D-B02D-E449769BCABA}"/>
              </a:ext>
            </a:extLst>
          </p:cNvPr>
          <p:cNvCxnSpPr>
            <a:cxnSpLocks/>
          </p:cNvCxnSpPr>
          <p:nvPr/>
        </p:nvCxnSpPr>
        <p:spPr bwMode="auto">
          <a:xfrm>
            <a:off x="-68580" y="695730"/>
            <a:ext cx="4907279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3FEC1A5-AF85-444F-BAA6-33E5258D9DC0}"/>
              </a:ext>
            </a:extLst>
          </p:cNvPr>
          <p:cNvCxnSpPr>
            <a:cxnSpLocks/>
          </p:cNvCxnSpPr>
          <p:nvPr/>
        </p:nvCxnSpPr>
        <p:spPr bwMode="auto">
          <a:xfrm>
            <a:off x="-137160" y="1730990"/>
            <a:ext cx="5130544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aphic 10">
            <a:extLst>
              <a:ext uri="{FF2B5EF4-FFF2-40B4-BE49-F238E27FC236}">
                <a16:creationId xmlns:a16="http://schemas.microsoft.com/office/drawing/2014/main" id="{15E91B01-A12B-423D-948A-8ABE4D079E6E}"/>
              </a:ext>
            </a:extLst>
          </p:cNvPr>
          <p:cNvGrpSpPr/>
          <p:nvPr/>
        </p:nvGrpSpPr>
        <p:grpSpPr bwMode="auto">
          <a:xfrm flipH="1">
            <a:off x="2570876" y="3852860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9" name="Graphic 10">
              <a:extLst>
                <a:ext uri="{FF2B5EF4-FFF2-40B4-BE49-F238E27FC236}">
                  <a16:creationId xmlns:a16="http://schemas.microsoft.com/office/drawing/2014/main" id="{807D0C21-1FA1-4158-A70A-0F2DA9BE9102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E391684C-5496-4954-B67F-09B65CEB7B02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317672D5-FD33-427F-A0DB-774EDBAB0B2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B2E931A4-25BF-4E8F-9F91-A7DA861A56FD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F328DDB8-D2A3-4B75-8925-C1E2B6D8B7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0" name="Graphic 10">
              <a:extLst>
                <a:ext uri="{FF2B5EF4-FFF2-40B4-BE49-F238E27FC236}">
                  <a16:creationId xmlns:a16="http://schemas.microsoft.com/office/drawing/2014/main" id="{62FF0D01-0DF8-4788-8C8E-8CD4D87E6EDE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B941B6CD-B1CF-438B-B76F-0A9C3BB4ED9C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5C1AEE88-8AD6-4C1C-8F63-B3E542F41FF6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81CA6432-8D48-4D88-BAE4-A9849B8A8AC0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1CC0FEC2-52DF-4429-A8E4-C054EDCA9B16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9582F7-9DB1-4D56-8952-DE2DDB66A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ACD9C8B-CEC1-40DA-BDFC-172A5B91A46A}"/>
              </a:ext>
            </a:extLst>
          </p:cNvPr>
          <p:cNvSpPr/>
          <p:nvPr/>
        </p:nvSpPr>
        <p:spPr>
          <a:xfrm>
            <a:off x="143979" y="1860008"/>
            <a:ext cx="468092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Тверская область,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Никулинское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с/п,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д.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Кривцово</a:t>
            </a:r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b="1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44 000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b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Корректировка РД, ПД в рамках проектного сопровождения и авторского надзора, ЗОС, строительство, ввод в эксплуатацию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«Орион Интернейшнл Евро»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033AD7-613A-4C09-940B-A21E798F41F7}"/>
              </a:ext>
            </a:extLst>
          </p:cNvPr>
          <p:cNvSpPr txBox="1"/>
          <p:nvPr/>
        </p:nvSpPr>
        <p:spPr bwMode="auto">
          <a:xfrm>
            <a:off x="15824" y="736941"/>
            <a:ext cx="48228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Завод по производству продуктов питания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986734-2144-4C2E-857D-71C77514C9B6}"/>
              </a:ext>
            </a:extLst>
          </p:cNvPr>
          <p:cNvSpPr txBox="1"/>
          <p:nvPr/>
        </p:nvSpPr>
        <p:spPr bwMode="auto">
          <a:xfrm>
            <a:off x="10308657" y="16920"/>
            <a:ext cx="1796157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grpSp>
        <p:nvGrpSpPr>
          <p:cNvPr id="14" name="Graphic 10">
            <a:extLst>
              <a:ext uri="{FF2B5EF4-FFF2-40B4-BE49-F238E27FC236}">
                <a16:creationId xmlns:a16="http://schemas.microsoft.com/office/drawing/2014/main" id="{9EBEAFE7-6F1F-44F8-A69A-743C6A44B942}"/>
              </a:ext>
            </a:extLst>
          </p:cNvPr>
          <p:cNvGrpSpPr/>
          <p:nvPr/>
        </p:nvGrpSpPr>
        <p:grpSpPr bwMode="auto">
          <a:xfrm rot="10800000" flipH="1">
            <a:off x="4410734" y="-3997270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1" name="Graphic 10">
              <a:extLst>
                <a:ext uri="{FF2B5EF4-FFF2-40B4-BE49-F238E27FC236}">
                  <a16:creationId xmlns:a16="http://schemas.microsoft.com/office/drawing/2014/main" id="{092A90E3-8C80-4561-AD44-E91EAA1EB92B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1AC0EBA5-2C65-497C-AA3D-C2E8E63ABF4E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DEA8FDE4-C0DB-4241-BF32-792ADE6C5AFF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61A397A0-8354-4384-B896-78E2F16AFA91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86B10F18-20A4-4C33-994C-7B0EC106B2E9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3" name="Graphic 10">
              <a:extLst>
                <a:ext uri="{FF2B5EF4-FFF2-40B4-BE49-F238E27FC236}">
                  <a16:creationId xmlns:a16="http://schemas.microsoft.com/office/drawing/2014/main" id="{8342D9AE-5A1D-4FEF-8307-BE22DD5F74E7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4941FE5A-ED45-4C81-AD5B-4F3A266A8473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id="{A9F0C645-C950-4CB3-8EEA-F41F1E103EFF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AC661889-118C-4B83-9F58-409DB41C593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75B27E11-4F7E-45AD-9C48-4F54885326FA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33" name="Graphic 10">
            <a:extLst>
              <a:ext uri="{FF2B5EF4-FFF2-40B4-BE49-F238E27FC236}">
                <a16:creationId xmlns:a16="http://schemas.microsoft.com/office/drawing/2014/main" id="{8197F58C-C6CF-48EE-84AF-E4C60AB2F594}"/>
              </a:ext>
            </a:extLst>
          </p:cNvPr>
          <p:cNvGrpSpPr/>
          <p:nvPr/>
        </p:nvGrpSpPr>
        <p:grpSpPr bwMode="auto">
          <a:xfrm flipH="1">
            <a:off x="8004411" y="4337871"/>
            <a:ext cx="6919097" cy="6232309"/>
            <a:chOff x="4200094" y="-894574"/>
            <a:chExt cx="15476321" cy="15476321"/>
          </a:xfrm>
          <a:noFill/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A4029F0B-3694-4D90-96C4-AAE92C48025E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2E617139-3D27-4239-9735-B722BD698F3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E0AF47EA-7213-4204-8829-841676282853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6B4681F4-D368-4419-AFFD-9BAA23D6C4E4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719FB56-DC53-4F9F-81CC-327DF96742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4098" y="3741099"/>
            <a:ext cx="5075471" cy="2854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B1E9D1-0521-4115-811C-EF15DDC162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049" y="449705"/>
            <a:ext cx="5432041" cy="3024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926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A82516C-56C3-42F8-92BB-C7A1032E11C4}"/>
              </a:ext>
            </a:extLst>
          </p:cNvPr>
          <p:cNvSpPr/>
          <p:nvPr/>
        </p:nvSpPr>
        <p:spPr bwMode="auto">
          <a:xfrm>
            <a:off x="4838699" y="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540DA752-5485-4B4D-B02D-E449769BCABA}"/>
              </a:ext>
            </a:extLst>
          </p:cNvPr>
          <p:cNvCxnSpPr>
            <a:cxnSpLocks/>
          </p:cNvCxnSpPr>
          <p:nvPr/>
        </p:nvCxnSpPr>
        <p:spPr bwMode="auto">
          <a:xfrm>
            <a:off x="-68580" y="695730"/>
            <a:ext cx="4907279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3FEC1A5-AF85-444F-BAA6-33E5258D9DC0}"/>
              </a:ext>
            </a:extLst>
          </p:cNvPr>
          <p:cNvCxnSpPr>
            <a:cxnSpLocks/>
          </p:cNvCxnSpPr>
          <p:nvPr/>
        </p:nvCxnSpPr>
        <p:spPr bwMode="auto">
          <a:xfrm>
            <a:off x="-137160" y="2121936"/>
            <a:ext cx="5130544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aphic 10">
            <a:extLst>
              <a:ext uri="{FF2B5EF4-FFF2-40B4-BE49-F238E27FC236}">
                <a16:creationId xmlns:a16="http://schemas.microsoft.com/office/drawing/2014/main" id="{15E91B01-A12B-423D-948A-8ABE4D079E6E}"/>
              </a:ext>
            </a:extLst>
          </p:cNvPr>
          <p:cNvGrpSpPr/>
          <p:nvPr/>
        </p:nvGrpSpPr>
        <p:grpSpPr bwMode="auto">
          <a:xfrm flipH="1">
            <a:off x="2322176" y="3812916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9" name="Graphic 10">
              <a:extLst>
                <a:ext uri="{FF2B5EF4-FFF2-40B4-BE49-F238E27FC236}">
                  <a16:creationId xmlns:a16="http://schemas.microsoft.com/office/drawing/2014/main" id="{807D0C21-1FA1-4158-A70A-0F2DA9BE9102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E391684C-5496-4954-B67F-09B65CEB7B02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317672D5-FD33-427F-A0DB-774EDBAB0B2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B2E931A4-25BF-4E8F-9F91-A7DA861A56FD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F328DDB8-D2A3-4B75-8925-C1E2B6D8B7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0" name="Graphic 10">
              <a:extLst>
                <a:ext uri="{FF2B5EF4-FFF2-40B4-BE49-F238E27FC236}">
                  <a16:creationId xmlns:a16="http://schemas.microsoft.com/office/drawing/2014/main" id="{62FF0D01-0DF8-4788-8C8E-8CD4D87E6EDE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B941B6CD-B1CF-438B-B76F-0A9C3BB4ED9C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5C1AEE88-8AD6-4C1C-8F63-B3E542F41FF6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81CA6432-8D48-4D88-BAE4-A9849B8A8AC0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1CC0FEC2-52DF-4429-A8E4-C054EDCA9B16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9582F7-9DB1-4D56-8952-DE2DDB66A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ACD9C8B-CEC1-40DA-BDFC-172A5B91A46A}"/>
              </a:ext>
            </a:extLst>
          </p:cNvPr>
          <p:cNvSpPr/>
          <p:nvPr/>
        </p:nvSpPr>
        <p:spPr>
          <a:xfrm>
            <a:off x="143081" y="2239589"/>
            <a:ext cx="46809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Тверская область, Калининский р-н,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Бурашевское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с/п, в р-не д.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Садыково</a:t>
            </a:r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b="1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2 400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b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ИИ, ПД, РД,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РнС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ЗОС, строительство, ввод в эксплуатацию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АО «Эс Ай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Ди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033AD7-613A-4C09-940B-A21E798F41F7}"/>
              </a:ext>
            </a:extLst>
          </p:cNvPr>
          <p:cNvSpPr txBox="1"/>
          <p:nvPr/>
        </p:nvSpPr>
        <p:spPr bwMode="auto">
          <a:xfrm>
            <a:off x="15824" y="736941"/>
            <a:ext cx="4822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Здание металлообрабатывающего производства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986734-2144-4C2E-857D-71C77514C9B6}"/>
              </a:ext>
            </a:extLst>
          </p:cNvPr>
          <p:cNvSpPr txBox="1"/>
          <p:nvPr/>
        </p:nvSpPr>
        <p:spPr bwMode="auto">
          <a:xfrm>
            <a:off x="10308657" y="16920"/>
            <a:ext cx="1796157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grpSp>
        <p:nvGrpSpPr>
          <p:cNvPr id="14" name="Graphic 10">
            <a:extLst>
              <a:ext uri="{FF2B5EF4-FFF2-40B4-BE49-F238E27FC236}">
                <a16:creationId xmlns:a16="http://schemas.microsoft.com/office/drawing/2014/main" id="{9EBEAFE7-6F1F-44F8-A69A-743C6A44B942}"/>
              </a:ext>
            </a:extLst>
          </p:cNvPr>
          <p:cNvGrpSpPr/>
          <p:nvPr/>
        </p:nvGrpSpPr>
        <p:grpSpPr bwMode="auto">
          <a:xfrm rot="10800000" flipH="1">
            <a:off x="4410734" y="-3997270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1" name="Graphic 10">
              <a:extLst>
                <a:ext uri="{FF2B5EF4-FFF2-40B4-BE49-F238E27FC236}">
                  <a16:creationId xmlns:a16="http://schemas.microsoft.com/office/drawing/2014/main" id="{092A90E3-8C80-4561-AD44-E91EAA1EB92B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1AC0EBA5-2C65-497C-AA3D-C2E8E63ABF4E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DEA8FDE4-C0DB-4241-BF32-792ADE6C5AFF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61A397A0-8354-4384-B896-78E2F16AFA91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86B10F18-20A4-4C33-994C-7B0EC106B2E9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3" name="Graphic 10">
              <a:extLst>
                <a:ext uri="{FF2B5EF4-FFF2-40B4-BE49-F238E27FC236}">
                  <a16:creationId xmlns:a16="http://schemas.microsoft.com/office/drawing/2014/main" id="{8342D9AE-5A1D-4FEF-8307-BE22DD5F74E7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4941FE5A-ED45-4C81-AD5B-4F3A266A8473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id="{A9F0C645-C950-4CB3-8EEA-F41F1E103EFF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AC661889-118C-4B83-9F58-409DB41C593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75B27E11-4F7E-45AD-9C48-4F54885326FA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33" name="Graphic 10">
            <a:extLst>
              <a:ext uri="{FF2B5EF4-FFF2-40B4-BE49-F238E27FC236}">
                <a16:creationId xmlns:a16="http://schemas.microsoft.com/office/drawing/2014/main" id="{8197F58C-C6CF-48EE-84AF-E4C60AB2F594}"/>
              </a:ext>
            </a:extLst>
          </p:cNvPr>
          <p:cNvGrpSpPr/>
          <p:nvPr/>
        </p:nvGrpSpPr>
        <p:grpSpPr bwMode="auto">
          <a:xfrm flipH="1">
            <a:off x="8004411" y="4337871"/>
            <a:ext cx="6919097" cy="6232309"/>
            <a:chOff x="4200094" y="-894574"/>
            <a:chExt cx="15476321" cy="15476321"/>
          </a:xfrm>
          <a:noFill/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A4029F0B-3694-4D90-96C4-AAE92C48025E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2E617139-3D27-4239-9735-B722BD698F3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E0AF47EA-7213-4204-8829-841676282853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6B4681F4-D368-4419-AFFD-9BAA23D6C4E4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2864F1-3A66-47AC-A283-A9CB008479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780" y="3650527"/>
            <a:ext cx="4491246" cy="2994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7C6B73-F343-47D4-A45C-24BC4307B8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75" y="413193"/>
            <a:ext cx="4606799" cy="3071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413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27B1A508-329D-4254-A2EE-953FF6C028B5}"/>
              </a:ext>
            </a:extLst>
          </p:cNvPr>
          <p:cNvSpPr/>
          <p:nvPr/>
        </p:nvSpPr>
        <p:spPr bwMode="auto">
          <a:xfrm>
            <a:off x="4838699" y="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50" name="TextBox 16">
            <a:extLst>
              <a:ext uri="{FF2B5EF4-FFF2-40B4-BE49-F238E27FC236}">
                <a16:creationId xmlns:a16="http://schemas.microsoft.com/office/drawing/2014/main" id="{A9C31665-6C58-4DC8-945E-E0462D89395B}"/>
              </a:ext>
            </a:extLst>
          </p:cNvPr>
          <p:cNvSpPr txBox="1"/>
          <p:nvPr/>
        </p:nvSpPr>
        <p:spPr bwMode="auto">
          <a:xfrm>
            <a:off x="9782175" y="16920"/>
            <a:ext cx="2322639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grpSp>
        <p:nvGrpSpPr>
          <p:cNvPr id="54" name="Graphic 10">
            <a:extLst>
              <a:ext uri="{FF2B5EF4-FFF2-40B4-BE49-F238E27FC236}">
                <a16:creationId xmlns:a16="http://schemas.microsoft.com/office/drawing/2014/main" id="{39EA4A28-4A17-49D8-BD0D-1F2E357D2C6C}"/>
              </a:ext>
            </a:extLst>
          </p:cNvPr>
          <p:cNvGrpSpPr/>
          <p:nvPr/>
        </p:nvGrpSpPr>
        <p:grpSpPr bwMode="auto">
          <a:xfrm flipH="1">
            <a:off x="8925226" y="-4330029"/>
            <a:ext cx="4898369" cy="5924446"/>
            <a:chOff x="6453512" y="-2396531"/>
            <a:chExt cx="10956448" cy="14711822"/>
          </a:xfrm>
          <a:noFill/>
        </p:grpSpPr>
        <p:grpSp>
          <p:nvGrpSpPr>
            <p:cNvPr id="73" name="Graphic 10">
              <a:extLst>
                <a:ext uri="{FF2B5EF4-FFF2-40B4-BE49-F238E27FC236}">
                  <a16:creationId xmlns:a16="http://schemas.microsoft.com/office/drawing/2014/main" id="{E52711DB-E40D-4CE8-8FC7-4E7EEBD247AB}"/>
                </a:ext>
              </a:extLst>
            </p:cNvPr>
            <p:cNvGrpSpPr/>
            <p:nvPr/>
          </p:nvGrpSpPr>
          <p:grpSpPr bwMode="auto">
            <a:xfrm>
              <a:off x="6466549" y="1371880"/>
              <a:ext cx="10943411" cy="10943411"/>
              <a:chOff x="6466549" y="1371880"/>
              <a:chExt cx="10943411" cy="10943411"/>
            </a:xfrm>
            <a:noFill/>
          </p:grpSpPr>
          <p:sp>
            <p:nvSpPr>
              <p:cNvPr id="79" name="Полилиния: фигура 78">
                <a:extLst>
                  <a:ext uri="{FF2B5EF4-FFF2-40B4-BE49-F238E27FC236}">
                    <a16:creationId xmlns:a16="http://schemas.microsoft.com/office/drawing/2014/main" id="{405919AA-30DF-475F-8599-C09332F1DBF4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0" name="Полилиния: фигура 79">
                <a:extLst>
                  <a:ext uri="{FF2B5EF4-FFF2-40B4-BE49-F238E27FC236}">
                    <a16:creationId xmlns:a16="http://schemas.microsoft.com/office/drawing/2014/main" id="{144A9275-E377-450F-82F3-50F0595E58E6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1" name="Полилиния: фигура 80">
                <a:extLst>
                  <a:ext uri="{FF2B5EF4-FFF2-40B4-BE49-F238E27FC236}">
                    <a16:creationId xmlns:a16="http://schemas.microsoft.com/office/drawing/2014/main" id="{B1B592BF-7F41-4F50-A0A0-DB10652A375D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2" name="Полилиния: фигура 81">
                <a:extLst>
                  <a:ext uri="{FF2B5EF4-FFF2-40B4-BE49-F238E27FC236}">
                    <a16:creationId xmlns:a16="http://schemas.microsoft.com/office/drawing/2014/main" id="{1400C8EF-E622-44CE-A867-235ACF00BE62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4" name="Graphic 10">
              <a:extLst>
                <a:ext uri="{FF2B5EF4-FFF2-40B4-BE49-F238E27FC236}">
                  <a16:creationId xmlns:a16="http://schemas.microsoft.com/office/drawing/2014/main" id="{74C586E8-E38C-4439-A2F2-D970AC7AA0D9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6" cy="10955560"/>
              <a:chOff x="6453512" y="-2396531"/>
              <a:chExt cx="2054196" cy="10955560"/>
            </a:xfrm>
          </p:grpSpPr>
          <p:sp>
            <p:nvSpPr>
              <p:cNvPr id="75" name="Полилиния: фигура 74">
                <a:extLst>
                  <a:ext uri="{FF2B5EF4-FFF2-40B4-BE49-F238E27FC236}">
                    <a16:creationId xmlns:a16="http://schemas.microsoft.com/office/drawing/2014/main" id="{72E55162-7F46-4029-B24F-AE401C6E3E41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76" name="Полилиния: фигура 75">
                <a:extLst>
                  <a:ext uri="{FF2B5EF4-FFF2-40B4-BE49-F238E27FC236}">
                    <a16:creationId xmlns:a16="http://schemas.microsoft.com/office/drawing/2014/main" id="{41FA08D7-5A20-4631-B5A9-EB05960D3FC4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77" name="Полилиния: фигура 76">
                <a:extLst>
                  <a:ext uri="{FF2B5EF4-FFF2-40B4-BE49-F238E27FC236}">
                    <a16:creationId xmlns:a16="http://schemas.microsoft.com/office/drawing/2014/main" id="{49E0E112-8CA7-4823-A481-7CA7FDA724D9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78" name="Полилиния: фигура 77">
                <a:extLst>
                  <a:ext uri="{FF2B5EF4-FFF2-40B4-BE49-F238E27FC236}">
                    <a16:creationId xmlns:a16="http://schemas.microsoft.com/office/drawing/2014/main" id="{0EFD4575-4B4D-49E3-A414-1113AF31834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55" name="Graphic 10">
            <a:extLst>
              <a:ext uri="{FF2B5EF4-FFF2-40B4-BE49-F238E27FC236}">
                <a16:creationId xmlns:a16="http://schemas.microsoft.com/office/drawing/2014/main" id="{3792157F-FD7E-464A-86D6-135F41DB7895}"/>
              </a:ext>
            </a:extLst>
          </p:cNvPr>
          <p:cNvGrpSpPr/>
          <p:nvPr/>
        </p:nvGrpSpPr>
        <p:grpSpPr bwMode="auto">
          <a:xfrm flipH="1">
            <a:off x="2293395" y="5520348"/>
            <a:ext cx="4892540" cy="4406906"/>
            <a:chOff x="6466549" y="1371880"/>
            <a:chExt cx="10943411" cy="10943411"/>
          </a:xfrm>
          <a:noFill/>
        </p:grpSpPr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88E8500A-1A11-4434-8D64-F33DEB03FBA3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F1FA6984-5899-4CE6-8D23-58F712EB5E1D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AE1EF2B6-21ED-47ED-907D-60880C3A9584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2CBF5EA1-DE28-4004-BBB4-F500AB55377D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B6F0DF69-4652-4AD5-A5C3-56C15C680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985A8C6-BC31-4E82-9CBD-C1BBDD77E9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2" b="23579"/>
          <a:stretch/>
        </p:blipFill>
        <p:spPr bwMode="auto">
          <a:xfrm>
            <a:off x="5998823" y="474393"/>
            <a:ext cx="5315764" cy="26416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3B277590-03F8-4CD1-9782-4A939FB78B07}"/>
              </a:ext>
            </a:extLst>
          </p:cNvPr>
          <p:cNvSpPr/>
          <p:nvPr/>
        </p:nvSpPr>
        <p:spPr bwMode="auto">
          <a:xfrm>
            <a:off x="157770" y="1152324"/>
            <a:ext cx="4680929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Санкт-Петербург, пос. Шушары</a:t>
            </a:r>
          </a:p>
          <a:p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b="1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12 572 м2.</a:t>
            </a:r>
          </a:p>
          <a:p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Выполняемые работы: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Строительство</a:t>
            </a:r>
          </a:p>
          <a:p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Заказчик: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АО «АБЗ-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Дорстрой</a:t>
            </a:r>
            <a:r>
              <a:rPr lang="ru-RU" dirty="0"/>
              <a:t>»</a:t>
            </a:r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BDF29E06-2D1A-4215-BEC2-FA6C4EB09D6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2" b="26491"/>
          <a:stretch/>
        </p:blipFill>
        <p:spPr bwMode="auto">
          <a:xfrm>
            <a:off x="5117370" y="3515643"/>
            <a:ext cx="6764616" cy="27360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07FC9289-2BA7-40EF-ADCD-0ED2025671EE}"/>
              </a:ext>
            </a:extLst>
          </p:cNvPr>
          <p:cNvSpPr txBox="1"/>
          <p:nvPr/>
        </p:nvSpPr>
        <p:spPr bwMode="auto">
          <a:xfrm>
            <a:off x="140332" y="483704"/>
            <a:ext cx="4486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Трамвайное Депо</a:t>
            </a:r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60DBEE18-4AC7-4933-8CA0-399673AABD3A}"/>
              </a:ext>
            </a:extLst>
          </p:cNvPr>
          <p:cNvCxnSpPr>
            <a:cxnSpLocks/>
          </p:cNvCxnSpPr>
          <p:nvPr/>
        </p:nvCxnSpPr>
        <p:spPr bwMode="auto">
          <a:xfrm>
            <a:off x="-91324" y="510707"/>
            <a:ext cx="5057024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D9194779-8CBD-484A-9DB2-98D1C9C65E2C}"/>
              </a:ext>
            </a:extLst>
          </p:cNvPr>
          <p:cNvCxnSpPr>
            <a:cxnSpLocks/>
          </p:cNvCxnSpPr>
          <p:nvPr/>
        </p:nvCxnSpPr>
        <p:spPr bwMode="auto">
          <a:xfrm>
            <a:off x="-91324" y="1006924"/>
            <a:ext cx="5057024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aphic 10">
            <a:extLst>
              <a:ext uri="{FF2B5EF4-FFF2-40B4-BE49-F238E27FC236}">
                <a16:creationId xmlns:a16="http://schemas.microsoft.com/office/drawing/2014/main" id="{6807490C-65ED-4E2D-8135-8AE468E353E5}"/>
              </a:ext>
            </a:extLst>
          </p:cNvPr>
          <p:cNvGrpSpPr/>
          <p:nvPr/>
        </p:nvGrpSpPr>
        <p:grpSpPr bwMode="auto">
          <a:xfrm rot="5400000" flipH="1">
            <a:off x="818542" y="3482805"/>
            <a:ext cx="918282" cy="4411800"/>
            <a:chOff x="6453512" y="-2396531"/>
            <a:chExt cx="2054196" cy="10955560"/>
          </a:xfrm>
        </p:grpSpPr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B403DBAF-4115-4CCE-B9DA-011DA15539BE}"/>
                </a:ext>
              </a:extLst>
            </p:cNvPr>
            <p:cNvSpPr/>
            <p:nvPr/>
          </p:nvSpPr>
          <p:spPr bwMode="auto">
            <a:xfrm>
              <a:off x="6453512" y="-2396531"/>
              <a:ext cx="9420" cy="10955465"/>
            </a:xfrm>
            <a:custGeom>
              <a:avLst/>
              <a:gdLst>
                <a:gd name="connsiteX0" fmla="*/ 0 w 9420"/>
                <a:gd name="connsiteY0" fmla="*/ 0 h 10955466"/>
                <a:gd name="connsiteX1" fmla="*/ 0 w 9420"/>
                <a:gd name="connsiteY1" fmla="*/ 10955467 h 1095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466" extrusionOk="0">
                  <a:moveTo>
                    <a:pt x="0" y="0"/>
                  </a:moveTo>
                  <a:lnTo>
                    <a:pt x="0" y="10955467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7FDB26B2-7115-4908-AC34-5FA6D7AB91C8}"/>
                </a:ext>
              </a:extLst>
            </p:cNvPr>
            <p:cNvSpPr/>
            <p:nvPr/>
          </p:nvSpPr>
          <p:spPr bwMode="auto">
            <a:xfrm>
              <a:off x="713827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D1BFCC12-4F22-4BA4-81E7-0B4F619294CF}"/>
                </a:ext>
              </a:extLst>
            </p:cNvPr>
            <p:cNvSpPr/>
            <p:nvPr/>
          </p:nvSpPr>
          <p:spPr bwMode="auto">
            <a:xfrm>
              <a:off x="782294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9BB89DD8-F33F-4875-AD56-3C22660FEB33}"/>
                </a:ext>
              </a:extLst>
            </p:cNvPr>
            <p:cNvSpPr/>
            <p:nvPr/>
          </p:nvSpPr>
          <p:spPr bwMode="auto">
            <a:xfrm>
              <a:off x="8507614" y="-2396531"/>
              <a:ext cx="94" cy="10955560"/>
            </a:xfrm>
            <a:custGeom>
              <a:avLst/>
              <a:gdLst>
                <a:gd name="connsiteX0" fmla="*/ 0 w 94"/>
                <a:gd name="connsiteY0" fmla="*/ 0 h 10955560"/>
                <a:gd name="connsiteX1" fmla="*/ 94 w 94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" h="10955560" extrusionOk="0">
                  <a:moveTo>
                    <a:pt x="0" y="0"/>
                  </a:moveTo>
                  <a:lnTo>
                    <a:pt x="94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82556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7B1A508-329D-4254-A2EE-953FF6C028B5}"/>
              </a:ext>
            </a:extLst>
          </p:cNvPr>
          <p:cNvSpPr/>
          <p:nvPr/>
        </p:nvSpPr>
        <p:spPr bwMode="auto">
          <a:xfrm>
            <a:off x="4838699" y="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A9C31665-6C58-4DC8-945E-E0462D89395B}"/>
              </a:ext>
            </a:extLst>
          </p:cNvPr>
          <p:cNvSpPr txBox="1"/>
          <p:nvPr/>
        </p:nvSpPr>
        <p:spPr bwMode="auto">
          <a:xfrm>
            <a:off x="9782175" y="16920"/>
            <a:ext cx="2322639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grpSp>
        <p:nvGrpSpPr>
          <p:cNvPr id="34" name="Graphic 10">
            <a:extLst>
              <a:ext uri="{FF2B5EF4-FFF2-40B4-BE49-F238E27FC236}">
                <a16:creationId xmlns:a16="http://schemas.microsoft.com/office/drawing/2014/main" id="{3792157F-FD7E-464A-86D6-135F41DB7895}"/>
              </a:ext>
            </a:extLst>
          </p:cNvPr>
          <p:cNvGrpSpPr/>
          <p:nvPr/>
        </p:nvGrpSpPr>
        <p:grpSpPr bwMode="auto">
          <a:xfrm flipH="1">
            <a:off x="2427423" y="5581650"/>
            <a:ext cx="4980135" cy="4406906"/>
            <a:chOff x="6466549" y="1371880"/>
            <a:chExt cx="10943411" cy="10943411"/>
          </a:xfrm>
          <a:noFill/>
        </p:grpSpPr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88E8500A-1A11-4434-8D64-F33DEB03FBA3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F1FA6984-5899-4CE6-8D23-58F712EB5E1D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AE1EF2B6-21ED-47ED-907D-60880C3A9584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id="{2CBF5EA1-DE28-4004-BBB4-F500AB55377D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6F0DF69-4652-4AD5-A5C3-56C15C680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B277590-03F8-4CD1-9782-4A939FB78B07}"/>
              </a:ext>
            </a:extLst>
          </p:cNvPr>
          <p:cNvSpPr/>
          <p:nvPr/>
        </p:nvSpPr>
        <p:spPr bwMode="auto">
          <a:xfrm>
            <a:off x="157770" y="1678488"/>
            <a:ext cx="4680929" cy="31393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Новосибирская обл.,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с.п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.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Криводановский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сельсовет</a:t>
            </a:r>
          </a:p>
          <a:p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b="1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22 763 м2.</a:t>
            </a:r>
          </a:p>
          <a:p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Выполняемые работы: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Строительство</a:t>
            </a:r>
          </a:p>
          <a:p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Заказчик: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«Бизнес-Сервис</a:t>
            </a:r>
            <a:r>
              <a:rPr lang="ru-RU" dirty="0"/>
              <a:t>»</a:t>
            </a:r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892BAFE-5865-46C3-BB59-F2A9164866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0348" y="3908665"/>
            <a:ext cx="3774781" cy="28310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8" name="Graphic 10">
            <a:extLst>
              <a:ext uri="{FF2B5EF4-FFF2-40B4-BE49-F238E27FC236}">
                <a16:creationId xmlns:a16="http://schemas.microsoft.com/office/drawing/2014/main" id="{6D2042B8-7F09-4D4D-ABE7-4C2C48009F87}"/>
              </a:ext>
            </a:extLst>
          </p:cNvPr>
          <p:cNvGrpSpPr/>
          <p:nvPr/>
        </p:nvGrpSpPr>
        <p:grpSpPr bwMode="auto">
          <a:xfrm rot="10800000" flipH="1">
            <a:off x="5418184" y="-3084569"/>
            <a:ext cx="4898369" cy="5924446"/>
            <a:chOff x="6453512" y="-2396531"/>
            <a:chExt cx="10956448" cy="14711822"/>
          </a:xfrm>
          <a:noFill/>
        </p:grpSpPr>
        <p:grpSp>
          <p:nvGrpSpPr>
            <p:cNvPr id="51" name="Graphic 10">
              <a:extLst>
                <a:ext uri="{FF2B5EF4-FFF2-40B4-BE49-F238E27FC236}">
                  <a16:creationId xmlns:a16="http://schemas.microsoft.com/office/drawing/2014/main" id="{8A06D28D-5E30-40AF-88DB-D010BCA2AB67}"/>
                </a:ext>
              </a:extLst>
            </p:cNvPr>
            <p:cNvGrpSpPr/>
            <p:nvPr/>
          </p:nvGrpSpPr>
          <p:grpSpPr bwMode="auto">
            <a:xfrm>
              <a:off x="6466549" y="1371880"/>
              <a:ext cx="10943411" cy="10943411"/>
              <a:chOff x="6466549" y="1371880"/>
              <a:chExt cx="10943411" cy="10943411"/>
            </a:xfrm>
            <a:noFill/>
          </p:grpSpPr>
          <p:sp>
            <p:nvSpPr>
              <p:cNvPr id="85" name="Полилиния: фигура 84">
                <a:extLst>
                  <a:ext uri="{FF2B5EF4-FFF2-40B4-BE49-F238E27FC236}">
                    <a16:creationId xmlns:a16="http://schemas.microsoft.com/office/drawing/2014/main" id="{16E578B2-4289-46F0-A509-4EB476A40498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6" name="Полилиния: фигура 85">
                <a:extLst>
                  <a:ext uri="{FF2B5EF4-FFF2-40B4-BE49-F238E27FC236}">
                    <a16:creationId xmlns:a16="http://schemas.microsoft.com/office/drawing/2014/main" id="{8B1E03C1-2394-4399-9458-E8C4A408181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7" name="Полилиния: фигура 86">
                <a:extLst>
                  <a:ext uri="{FF2B5EF4-FFF2-40B4-BE49-F238E27FC236}">
                    <a16:creationId xmlns:a16="http://schemas.microsoft.com/office/drawing/2014/main" id="{57FEF57B-CB02-4CD9-93FE-32B183D8B09F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8" name="Полилиния: фигура 87">
                <a:extLst>
                  <a:ext uri="{FF2B5EF4-FFF2-40B4-BE49-F238E27FC236}">
                    <a16:creationId xmlns:a16="http://schemas.microsoft.com/office/drawing/2014/main" id="{003447D5-C521-4F43-9689-C8034DD70CAA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2" name="Graphic 10">
              <a:extLst>
                <a:ext uri="{FF2B5EF4-FFF2-40B4-BE49-F238E27FC236}">
                  <a16:creationId xmlns:a16="http://schemas.microsoft.com/office/drawing/2014/main" id="{08B58EC0-97AE-411D-A149-A1A7CE7A2977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6" cy="10955560"/>
              <a:chOff x="6453512" y="-2396531"/>
              <a:chExt cx="2054196" cy="10955560"/>
            </a:xfrm>
          </p:grpSpPr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id="{4C1A8AA9-C0A7-4360-9D45-EC2D6DC20C2B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23491336-03A9-4D10-98CA-506195293B0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3" name="Полилиния: фигура 82">
                <a:extLst>
                  <a:ext uri="{FF2B5EF4-FFF2-40B4-BE49-F238E27FC236}">
                    <a16:creationId xmlns:a16="http://schemas.microsoft.com/office/drawing/2014/main" id="{36A2E42B-0134-473D-9319-C130CA000328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4" name="Полилиния: фигура 83">
                <a:extLst>
                  <a:ext uri="{FF2B5EF4-FFF2-40B4-BE49-F238E27FC236}">
                    <a16:creationId xmlns:a16="http://schemas.microsoft.com/office/drawing/2014/main" id="{8A245838-5A3C-4814-B438-C71C22D773F2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342BD93-EBAA-44A0-9B8C-F40C20B05A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52578" y="506083"/>
            <a:ext cx="4210085" cy="31575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TextBox 48">
            <a:extLst>
              <a:ext uri="{FF2B5EF4-FFF2-40B4-BE49-F238E27FC236}">
                <a16:creationId xmlns:a16="http://schemas.microsoft.com/office/drawing/2014/main" id="{926749C5-9AC6-4ED5-AEDD-1F384FF270E4}"/>
              </a:ext>
            </a:extLst>
          </p:cNvPr>
          <p:cNvSpPr txBox="1"/>
          <p:nvPr/>
        </p:nvSpPr>
        <p:spPr bwMode="auto">
          <a:xfrm>
            <a:off x="140332" y="483704"/>
            <a:ext cx="44869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Производственно-складской корпус ДКС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493579B8-F977-45E2-AC59-B85DFD1BA677}"/>
              </a:ext>
            </a:extLst>
          </p:cNvPr>
          <p:cNvCxnSpPr>
            <a:cxnSpLocks/>
          </p:cNvCxnSpPr>
          <p:nvPr/>
        </p:nvCxnSpPr>
        <p:spPr bwMode="auto">
          <a:xfrm>
            <a:off x="-91324" y="510707"/>
            <a:ext cx="4930023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0A84DFA8-BCA0-4296-8FE8-3DAACF0AD460}"/>
              </a:ext>
            </a:extLst>
          </p:cNvPr>
          <p:cNvCxnSpPr>
            <a:cxnSpLocks/>
          </p:cNvCxnSpPr>
          <p:nvPr/>
        </p:nvCxnSpPr>
        <p:spPr bwMode="auto">
          <a:xfrm>
            <a:off x="-91324" y="1437811"/>
            <a:ext cx="5011121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aphic 10">
            <a:extLst>
              <a:ext uri="{FF2B5EF4-FFF2-40B4-BE49-F238E27FC236}">
                <a16:creationId xmlns:a16="http://schemas.microsoft.com/office/drawing/2014/main" id="{03A4C8E9-C424-49A8-8F79-9D093853BC16}"/>
              </a:ext>
            </a:extLst>
          </p:cNvPr>
          <p:cNvGrpSpPr/>
          <p:nvPr/>
        </p:nvGrpSpPr>
        <p:grpSpPr bwMode="auto">
          <a:xfrm rot="5400000" flipH="1">
            <a:off x="1941127" y="3416637"/>
            <a:ext cx="918282" cy="4930023"/>
            <a:chOff x="6453512" y="-2396531"/>
            <a:chExt cx="2054196" cy="10955560"/>
          </a:xfrm>
        </p:grpSpPr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4AA1466D-B0D2-4FC4-AA94-025187FF709E}"/>
                </a:ext>
              </a:extLst>
            </p:cNvPr>
            <p:cNvSpPr/>
            <p:nvPr/>
          </p:nvSpPr>
          <p:spPr bwMode="auto">
            <a:xfrm>
              <a:off x="6453512" y="-2396531"/>
              <a:ext cx="9420" cy="10955465"/>
            </a:xfrm>
            <a:custGeom>
              <a:avLst/>
              <a:gdLst>
                <a:gd name="connsiteX0" fmla="*/ 0 w 9420"/>
                <a:gd name="connsiteY0" fmla="*/ 0 h 10955466"/>
                <a:gd name="connsiteX1" fmla="*/ 0 w 9420"/>
                <a:gd name="connsiteY1" fmla="*/ 10955467 h 1095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466" extrusionOk="0">
                  <a:moveTo>
                    <a:pt x="0" y="0"/>
                  </a:moveTo>
                  <a:lnTo>
                    <a:pt x="0" y="10955467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D90A9368-FF0B-47FD-8BF5-01A54C4404DC}"/>
                </a:ext>
              </a:extLst>
            </p:cNvPr>
            <p:cNvSpPr/>
            <p:nvPr/>
          </p:nvSpPr>
          <p:spPr bwMode="auto">
            <a:xfrm>
              <a:off x="713827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7FCFBD3A-165C-4AEE-B4EB-173C5002DAEE}"/>
                </a:ext>
              </a:extLst>
            </p:cNvPr>
            <p:cNvSpPr/>
            <p:nvPr/>
          </p:nvSpPr>
          <p:spPr bwMode="auto">
            <a:xfrm>
              <a:off x="782294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F54592BA-2E7F-4565-9E77-FB9F27F2DBFF}"/>
                </a:ext>
              </a:extLst>
            </p:cNvPr>
            <p:cNvSpPr/>
            <p:nvPr/>
          </p:nvSpPr>
          <p:spPr bwMode="auto">
            <a:xfrm>
              <a:off x="8507614" y="-2396531"/>
              <a:ext cx="94" cy="10955560"/>
            </a:xfrm>
            <a:custGeom>
              <a:avLst/>
              <a:gdLst>
                <a:gd name="connsiteX0" fmla="*/ 0 w 94"/>
                <a:gd name="connsiteY0" fmla="*/ 0 h 10955560"/>
                <a:gd name="connsiteX1" fmla="*/ 94 w 94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" h="10955560" extrusionOk="0">
                  <a:moveTo>
                    <a:pt x="0" y="0"/>
                  </a:moveTo>
                  <a:lnTo>
                    <a:pt x="94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52822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A82516C-56C3-42F8-92BB-C7A1032E11C4}"/>
              </a:ext>
            </a:extLst>
          </p:cNvPr>
          <p:cNvSpPr/>
          <p:nvPr/>
        </p:nvSpPr>
        <p:spPr bwMode="auto">
          <a:xfrm>
            <a:off x="4838699" y="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540DA752-5485-4B4D-B02D-E449769BCABA}"/>
              </a:ext>
            </a:extLst>
          </p:cNvPr>
          <p:cNvCxnSpPr>
            <a:cxnSpLocks/>
          </p:cNvCxnSpPr>
          <p:nvPr/>
        </p:nvCxnSpPr>
        <p:spPr bwMode="auto">
          <a:xfrm>
            <a:off x="-182880" y="696135"/>
            <a:ext cx="5051547" cy="1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3FEC1A5-AF85-444F-BAA6-33E5258D9DC0}"/>
              </a:ext>
            </a:extLst>
          </p:cNvPr>
          <p:cNvCxnSpPr>
            <a:cxnSpLocks/>
          </p:cNvCxnSpPr>
          <p:nvPr/>
        </p:nvCxnSpPr>
        <p:spPr bwMode="auto">
          <a:xfrm>
            <a:off x="-114300" y="1782473"/>
            <a:ext cx="5080652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aphic 10">
            <a:extLst>
              <a:ext uri="{FF2B5EF4-FFF2-40B4-BE49-F238E27FC236}">
                <a16:creationId xmlns:a16="http://schemas.microsoft.com/office/drawing/2014/main" id="{15E91B01-A12B-423D-948A-8ABE4D079E6E}"/>
              </a:ext>
            </a:extLst>
          </p:cNvPr>
          <p:cNvGrpSpPr/>
          <p:nvPr/>
        </p:nvGrpSpPr>
        <p:grpSpPr bwMode="auto">
          <a:xfrm flipH="1">
            <a:off x="2070837" y="365456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9" name="Graphic 10">
              <a:extLst>
                <a:ext uri="{FF2B5EF4-FFF2-40B4-BE49-F238E27FC236}">
                  <a16:creationId xmlns:a16="http://schemas.microsoft.com/office/drawing/2014/main" id="{807D0C21-1FA1-4158-A70A-0F2DA9BE9102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E391684C-5496-4954-B67F-09B65CEB7B02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317672D5-FD33-427F-A0DB-774EDBAB0B2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B2E931A4-25BF-4E8F-9F91-A7DA861A56FD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F328DDB8-D2A3-4B75-8925-C1E2B6D8B7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0" name="Graphic 10">
              <a:extLst>
                <a:ext uri="{FF2B5EF4-FFF2-40B4-BE49-F238E27FC236}">
                  <a16:creationId xmlns:a16="http://schemas.microsoft.com/office/drawing/2014/main" id="{62FF0D01-0DF8-4788-8C8E-8CD4D87E6EDE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B941B6CD-B1CF-438B-B76F-0A9C3BB4ED9C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5C1AEE88-8AD6-4C1C-8F63-B3E542F41FF6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81CA6432-8D48-4D88-BAE4-A9849B8A8AC0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1CC0FEC2-52DF-4429-A8E4-C054EDCA9B16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9582F7-9DB1-4D56-8952-DE2DDB66A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ACD9C8B-CEC1-40DA-BDFC-172A5B91A46A}"/>
              </a:ext>
            </a:extLst>
          </p:cNvPr>
          <p:cNvSpPr/>
          <p:nvPr/>
        </p:nvSpPr>
        <p:spPr>
          <a:xfrm>
            <a:off x="141947" y="1923430"/>
            <a:ext cx="46809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Московская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обл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г.о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. Ступино,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г.п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 Жилево, д.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Шматово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, АОЗТ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Колычево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»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b="1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6 972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b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Разработка ПД, РД, строительство, ввод в эксплуатацию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«Флекс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Филмс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Рус»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033AD7-613A-4C09-940B-A21E798F41F7}"/>
              </a:ext>
            </a:extLst>
          </p:cNvPr>
          <p:cNvSpPr txBox="1"/>
          <p:nvPr/>
        </p:nvSpPr>
        <p:spPr bwMode="auto">
          <a:xfrm>
            <a:off x="0" y="762250"/>
            <a:ext cx="48228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Завод по производству пищевой пленки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986734-2144-4C2E-857D-71C77514C9B6}"/>
              </a:ext>
            </a:extLst>
          </p:cNvPr>
          <p:cNvSpPr txBox="1"/>
          <p:nvPr/>
        </p:nvSpPr>
        <p:spPr bwMode="auto">
          <a:xfrm>
            <a:off x="10308657" y="16920"/>
            <a:ext cx="1796157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grpSp>
        <p:nvGrpSpPr>
          <p:cNvPr id="14" name="Graphic 10">
            <a:extLst>
              <a:ext uri="{FF2B5EF4-FFF2-40B4-BE49-F238E27FC236}">
                <a16:creationId xmlns:a16="http://schemas.microsoft.com/office/drawing/2014/main" id="{9EBEAFE7-6F1F-44F8-A69A-743C6A44B942}"/>
              </a:ext>
            </a:extLst>
          </p:cNvPr>
          <p:cNvGrpSpPr/>
          <p:nvPr/>
        </p:nvGrpSpPr>
        <p:grpSpPr bwMode="auto">
          <a:xfrm rot="10800000" flipH="1">
            <a:off x="4410734" y="-3997270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1" name="Graphic 10">
              <a:extLst>
                <a:ext uri="{FF2B5EF4-FFF2-40B4-BE49-F238E27FC236}">
                  <a16:creationId xmlns:a16="http://schemas.microsoft.com/office/drawing/2014/main" id="{092A90E3-8C80-4561-AD44-E91EAA1EB92B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1AC0EBA5-2C65-497C-AA3D-C2E8E63ABF4E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DEA8FDE4-C0DB-4241-BF32-792ADE6C5AFF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61A397A0-8354-4384-B896-78E2F16AFA91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86B10F18-20A4-4C33-994C-7B0EC106B2E9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3" name="Graphic 10">
              <a:extLst>
                <a:ext uri="{FF2B5EF4-FFF2-40B4-BE49-F238E27FC236}">
                  <a16:creationId xmlns:a16="http://schemas.microsoft.com/office/drawing/2014/main" id="{8342D9AE-5A1D-4FEF-8307-BE22DD5F74E7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4941FE5A-ED45-4C81-AD5B-4F3A266A8473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id="{A9F0C645-C950-4CB3-8EEA-F41F1E103EFF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AC661889-118C-4B83-9F58-409DB41C593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75B27E11-4F7E-45AD-9C48-4F54885326FA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33" name="Graphic 10">
            <a:extLst>
              <a:ext uri="{FF2B5EF4-FFF2-40B4-BE49-F238E27FC236}">
                <a16:creationId xmlns:a16="http://schemas.microsoft.com/office/drawing/2014/main" id="{8197F58C-C6CF-48EE-84AF-E4C60AB2F594}"/>
              </a:ext>
            </a:extLst>
          </p:cNvPr>
          <p:cNvGrpSpPr/>
          <p:nvPr/>
        </p:nvGrpSpPr>
        <p:grpSpPr bwMode="auto">
          <a:xfrm flipH="1">
            <a:off x="8004411" y="4337871"/>
            <a:ext cx="6919097" cy="6232309"/>
            <a:chOff x="4200094" y="-894574"/>
            <a:chExt cx="15476321" cy="15476321"/>
          </a:xfrm>
          <a:noFill/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A4029F0B-3694-4D90-96C4-AAE92C48025E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2E617139-3D27-4239-9735-B722BD698F3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E0AF47EA-7213-4204-8829-841676282853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6B4681F4-D368-4419-AFFD-9BAA23D6C4E4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A501EF80-2291-414D-83AD-90C354C42B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8024" y="3479794"/>
            <a:ext cx="5083810" cy="28596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471B74-F2EA-486E-BD88-D132502696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460" y="410748"/>
            <a:ext cx="5083810" cy="28596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347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A82516C-56C3-42F8-92BB-C7A1032E11C4}"/>
              </a:ext>
            </a:extLst>
          </p:cNvPr>
          <p:cNvSpPr/>
          <p:nvPr/>
        </p:nvSpPr>
        <p:spPr bwMode="auto">
          <a:xfrm>
            <a:off x="4838699" y="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540DA752-5485-4B4D-B02D-E449769BCABA}"/>
              </a:ext>
            </a:extLst>
          </p:cNvPr>
          <p:cNvCxnSpPr>
            <a:cxnSpLocks/>
          </p:cNvCxnSpPr>
          <p:nvPr/>
        </p:nvCxnSpPr>
        <p:spPr bwMode="auto">
          <a:xfrm>
            <a:off x="-182880" y="696135"/>
            <a:ext cx="5051547" cy="1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3FEC1A5-AF85-444F-BAA6-33E5258D9DC0}"/>
              </a:ext>
            </a:extLst>
          </p:cNvPr>
          <p:cNvCxnSpPr>
            <a:cxnSpLocks/>
          </p:cNvCxnSpPr>
          <p:nvPr/>
        </p:nvCxnSpPr>
        <p:spPr bwMode="auto">
          <a:xfrm>
            <a:off x="-114300" y="1782473"/>
            <a:ext cx="5080652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aphic 10">
            <a:extLst>
              <a:ext uri="{FF2B5EF4-FFF2-40B4-BE49-F238E27FC236}">
                <a16:creationId xmlns:a16="http://schemas.microsoft.com/office/drawing/2014/main" id="{15E91B01-A12B-423D-948A-8ABE4D079E6E}"/>
              </a:ext>
            </a:extLst>
          </p:cNvPr>
          <p:cNvGrpSpPr/>
          <p:nvPr/>
        </p:nvGrpSpPr>
        <p:grpSpPr bwMode="auto">
          <a:xfrm flipH="1">
            <a:off x="2070837" y="365456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9" name="Graphic 10">
              <a:extLst>
                <a:ext uri="{FF2B5EF4-FFF2-40B4-BE49-F238E27FC236}">
                  <a16:creationId xmlns:a16="http://schemas.microsoft.com/office/drawing/2014/main" id="{807D0C21-1FA1-4158-A70A-0F2DA9BE9102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E391684C-5496-4954-B67F-09B65CEB7B02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317672D5-FD33-427F-A0DB-774EDBAB0B2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B2E931A4-25BF-4E8F-9F91-A7DA861A56FD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F328DDB8-D2A3-4B75-8925-C1E2B6D8B7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0" name="Graphic 10">
              <a:extLst>
                <a:ext uri="{FF2B5EF4-FFF2-40B4-BE49-F238E27FC236}">
                  <a16:creationId xmlns:a16="http://schemas.microsoft.com/office/drawing/2014/main" id="{62FF0D01-0DF8-4788-8C8E-8CD4D87E6EDE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B941B6CD-B1CF-438B-B76F-0A9C3BB4ED9C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5C1AEE88-8AD6-4C1C-8F63-B3E542F41FF6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81CA6432-8D48-4D88-BAE4-A9849B8A8AC0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1CC0FEC2-52DF-4429-A8E4-C054EDCA9B16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9582F7-9DB1-4D56-8952-DE2DDB66A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ACD9C8B-CEC1-40DA-BDFC-172A5B91A46A}"/>
              </a:ext>
            </a:extLst>
          </p:cNvPr>
          <p:cNvSpPr/>
          <p:nvPr/>
        </p:nvSpPr>
        <p:spPr>
          <a:xfrm>
            <a:off x="141947" y="1923430"/>
            <a:ext cx="4680929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г. Тверь,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пр-кт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Николая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Корыткова</a:t>
            </a:r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4 464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ИИ, ПД, РД,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РнС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проектное сопровождение, ЗОС, строительство, ввод в эксплуатацию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Нет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АО фирма ОРТ «Универсал»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033AD7-613A-4C09-940B-A21E798F41F7}"/>
              </a:ext>
            </a:extLst>
          </p:cNvPr>
          <p:cNvSpPr txBox="1"/>
          <p:nvPr/>
        </p:nvSpPr>
        <p:spPr bwMode="auto">
          <a:xfrm>
            <a:off x="0" y="762250"/>
            <a:ext cx="48228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Склад </a:t>
            </a:r>
            <a:r>
              <a:rPr lang="ru-RU" sz="2800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непродоволь</a:t>
            </a:r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-</a:t>
            </a:r>
          </a:p>
          <a:p>
            <a:pPr algn="ctr" rtl="0"/>
            <a:r>
              <a:rPr lang="ru-RU" sz="2800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ственных</a:t>
            </a:r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товаров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986734-2144-4C2E-857D-71C77514C9B6}"/>
              </a:ext>
            </a:extLst>
          </p:cNvPr>
          <p:cNvSpPr txBox="1"/>
          <p:nvPr/>
        </p:nvSpPr>
        <p:spPr bwMode="auto">
          <a:xfrm>
            <a:off x="10308657" y="16920"/>
            <a:ext cx="1796157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grpSp>
        <p:nvGrpSpPr>
          <p:cNvPr id="14" name="Graphic 10">
            <a:extLst>
              <a:ext uri="{FF2B5EF4-FFF2-40B4-BE49-F238E27FC236}">
                <a16:creationId xmlns:a16="http://schemas.microsoft.com/office/drawing/2014/main" id="{9EBEAFE7-6F1F-44F8-A69A-743C6A44B942}"/>
              </a:ext>
            </a:extLst>
          </p:cNvPr>
          <p:cNvGrpSpPr/>
          <p:nvPr/>
        </p:nvGrpSpPr>
        <p:grpSpPr bwMode="auto">
          <a:xfrm rot="10800000" flipH="1">
            <a:off x="4410734" y="-3997270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1" name="Graphic 10">
              <a:extLst>
                <a:ext uri="{FF2B5EF4-FFF2-40B4-BE49-F238E27FC236}">
                  <a16:creationId xmlns:a16="http://schemas.microsoft.com/office/drawing/2014/main" id="{092A90E3-8C80-4561-AD44-E91EAA1EB92B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1AC0EBA5-2C65-497C-AA3D-C2E8E63ABF4E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DEA8FDE4-C0DB-4241-BF32-792ADE6C5AFF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61A397A0-8354-4384-B896-78E2F16AFA91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86B10F18-20A4-4C33-994C-7B0EC106B2E9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3" name="Graphic 10">
              <a:extLst>
                <a:ext uri="{FF2B5EF4-FFF2-40B4-BE49-F238E27FC236}">
                  <a16:creationId xmlns:a16="http://schemas.microsoft.com/office/drawing/2014/main" id="{8342D9AE-5A1D-4FEF-8307-BE22DD5F74E7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4941FE5A-ED45-4C81-AD5B-4F3A266A8473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id="{A9F0C645-C950-4CB3-8EEA-F41F1E103EFF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AC661889-118C-4B83-9F58-409DB41C593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75B27E11-4F7E-45AD-9C48-4F54885326FA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33" name="Graphic 10">
            <a:extLst>
              <a:ext uri="{FF2B5EF4-FFF2-40B4-BE49-F238E27FC236}">
                <a16:creationId xmlns:a16="http://schemas.microsoft.com/office/drawing/2014/main" id="{8197F58C-C6CF-48EE-84AF-E4C60AB2F594}"/>
              </a:ext>
            </a:extLst>
          </p:cNvPr>
          <p:cNvGrpSpPr/>
          <p:nvPr/>
        </p:nvGrpSpPr>
        <p:grpSpPr bwMode="auto">
          <a:xfrm flipH="1">
            <a:off x="8004411" y="4337871"/>
            <a:ext cx="6919097" cy="6232309"/>
            <a:chOff x="4200094" y="-894574"/>
            <a:chExt cx="15476321" cy="15476321"/>
          </a:xfrm>
          <a:noFill/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A4029F0B-3694-4D90-96C4-AAE92C48025E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2E617139-3D27-4239-9735-B722BD698F3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E0AF47EA-7213-4204-8829-841676282853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6B4681F4-D368-4419-AFFD-9BAA23D6C4E4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89583E-2A76-4F08-8EDD-9AA9AED4D0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978" y="3817894"/>
            <a:ext cx="4240316" cy="28274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ED88A4-4CE9-4273-8BB6-E3AF96D4CA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216" y="400693"/>
            <a:ext cx="5723708" cy="3219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458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A82516C-56C3-42F8-92BB-C7A1032E11C4}"/>
              </a:ext>
            </a:extLst>
          </p:cNvPr>
          <p:cNvSpPr/>
          <p:nvPr/>
        </p:nvSpPr>
        <p:spPr bwMode="auto">
          <a:xfrm>
            <a:off x="4838699" y="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540DA752-5485-4B4D-B02D-E449769BCABA}"/>
              </a:ext>
            </a:extLst>
          </p:cNvPr>
          <p:cNvCxnSpPr>
            <a:cxnSpLocks/>
          </p:cNvCxnSpPr>
          <p:nvPr/>
        </p:nvCxnSpPr>
        <p:spPr bwMode="auto">
          <a:xfrm>
            <a:off x="-182880" y="696135"/>
            <a:ext cx="5051547" cy="1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3FEC1A5-AF85-444F-BAA6-33E5258D9DC0}"/>
              </a:ext>
            </a:extLst>
          </p:cNvPr>
          <p:cNvCxnSpPr>
            <a:cxnSpLocks/>
          </p:cNvCxnSpPr>
          <p:nvPr/>
        </p:nvCxnSpPr>
        <p:spPr bwMode="auto">
          <a:xfrm>
            <a:off x="-114300" y="2154258"/>
            <a:ext cx="5080652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aphic 10">
            <a:extLst>
              <a:ext uri="{FF2B5EF4-FFF2-40B4-BE49-F238E27FC236}">
                <a16:creationId xmlns:a16="http://schemas.microsoft.com/office/drawing/2014/main" id="{15E91B01-A12B-423D-948A-8ABE4D079E6E}"/>
              </a:ext>
            </a:extLst>
          </p:cNvPr>
          <p:cNvGrpSpPr/>
          <p:nvPr/>
        </p:nvGrpSpPr>
        <p:grpSpPr bwMode="auto">
          <a:xfrm flipH="1">
            <a:off x="2070837" y="365456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9" name="Graphic 10">
              <a:extLst>
                <a:ext uri="{FF2B5EF4-FFF2-40B4-BE49-F238E27FC236}">
                  <a16:creationId xmlns:a16="http://schemas.microsoft.com/office/drawing/2014/main" id="{807D0C21-1FA1-4158-A70A-0F2DA9BE9102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E391684C-5496-4954-B67F-09B65CEB7B02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317672D5-FD33-427F-A0DB-774EDBAB0B2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B2E931A4-25BF-4E8F-9F91-A7DA861A56FD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F328DDB8-D2A3-4B75-8925-C1E2B6D8B7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0" name="Graphic 10">
              <a:extLst>
                <a:ext uri="{FF2B5EF4-FFF2-40B4-BE49-F238E27FC236}">
                  <a16:creationId xmlns:a16="http://schemas.microsoft.com/office/drawing/2014/main" id="{62FF0D01-0DF8-4788-8C8E-8CD4D87E6EDE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B941B6CD-B1CF-438B-B76F-0A9C3BB4ED9C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5C1AEE88-8AD6-4C1C-8F63-B3E542F41FF6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81CA6432-8D48-4D88-BAE4-A9849B8A8AC0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1CC0FEC2-52DF-4429-A8E4-C054EDCA9B16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9582F7-9DB1-4D56-8952-DE2DDB66A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ACD9C8B-CEC1-40DA-BDFC-172A5B91A46A}"/>
              </a:ext>
            </a:extLst>
          </p:cNvPr>
          <p:cNvSpPr/>
          <p:nvPr/>
        </p:nvSpPr>
        <p:spPr>
          <a:xfrm>
            <a:off x="141947" y="2305674"/>
            <a:ext cx="4680929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Тверская область, промзона Боровлево-2, комплекс 1"В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1 839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РД, проектное сопровождение, строительство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«ТЕК-КОМ»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033AD7-613A-4C09-940B-A21E798F41F7}"/>
              </a:ext>
            </a:extLst>
          </p:cNvPr>
          <p:cNvSpPr txBox="1"/>
          <p:nvPr/>
        </p:nvSpPr>
        <p:spPr bwMode="auto">
          <a:xfrm>
            <a:off x="0" y="762250"/>
            <a:ext cx="48228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Цех для холодной высадки и термической закалки роликов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986734-2144-4C2E-857D-71C77514C9B6}"/>
              </a:ext>
            </a:extLst>
          </p:cNvPr>
          <p:cNvSpPr txBox="1"/>
          <p:nvPr/>
        </p:nvSpPr>
        <p:spPr bwMode="auto">
          <a:xfrm>
            <a:off x="10308657" y="16920"/>
            <a:ext cx="1796157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grpSp>
        <p:nvGrpSpPr>
          <p:cNvPr id="14" name="Graphic 10">
            <a:extLst>
              <a:ext uri="{FF2B5EF4-FFF2-40B4-BE49-F238E27FC236}">
                <a16:creationId xmlns:a16="http://schemas.microsoft.com/office/drawing/2014/main" id="{9EBEAFE7-6F1F-44F8-A69A-743C6A44B942}"/>
              </a:ext>
            </a:extLst>
          </p:cNvPr>
          <p:cNvGrpSpPr/>
          <p:nvPr/>
        </p:nvGrpSpPr>
        <p:grpSpPr bwMode="auto">
          <a:xfrm rot="10800000" flipH="1">
            <a:off x="4410734" y="-3997270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1" name="Graphic 10">
              <a:extLst>
                <a:ext uri="{FF2B5EF4-FFF2-40B4-BE49-F238E27FC236}">
                  <a16:creationId xmlns:a16="http://schemas.microsoft.com/office/drawing/2014/main" id="{092A90E3-8C80-4561-AD44-E91EAA1EB92B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1AC0EBA5-2C65-497C-AA3D-C2E8E63ABF4E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DEA8FDE4-C0DB-4241-BF32-792ADE6C5AFF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61A397A0-8354-4384-B896-78E2F16AFA91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86B10F18-20A4-4C33-994C-7B0EC106B2E9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3" name="Graphic 10">
              <a:extLst>
                <a:ext uri="{FF2B5EF4-FFF2-40B4-BE49-F238E27FC236}">
                  <a16:creationId xmlns:a16="http://schemas.microsoft.com/office/drawing/2014/main" id="{8342D9AE-5A1D-4FEF-8307-BE22DD5F74E7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4941FE5A-ED45-4C81-AD5B-4F3A266A8473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id="{A9F0C645-C950-4CB3-8EEA-F41F1E103EFF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AC661889-118C-4B83-9F58-409DB41C593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75B27E11-4F7E-45AD-9C48-4F54885326FA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33" name="Graphic 10">
            <a:extLst>
              <a:ext uri="{FF2B5EF4-FFF2-40B4-BE49-F238E27FC236}">
                <a16:creationId xmlns:a16="http://schemas.microsoft.com/office/drawing/2014/main" id="{8197F58C-C6CF-48EE-84AF-E4C60AB2F594}"/>
              </a:ext>
            </a:extLst>
          </p:cNvPr>
          <p:cNvGrpSpPr/>
          <p:nvPr/>
        </p:nvGrpSpPr>
        <p:grpSpPr bwMode="auto">
          <a:xfrm flipH="1">
            <a:off x="8004411" y="4337871"/>
            <a:ext cx="6919097" cy="6232309"/>
            <a:chOff x="4200094" y="-894574"/>
            <a:chExt cx="15476321" cy="15476321"/>
          </a:xfrm>
          <a:noFill/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A4029F0B-3694-4D90-96C4-AAE92C48025E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2E617139-3D27-4239-9735-B722BD698F3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E0AF47EA-7213-4204-8829-841676282853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6B4681F4-D368-4419-AFFD-9BAA23D6C4E4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D4808-1023-48BE-8E81-90BD07B13E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752" y="1562919"/>
            <a:ext cx="6413624" cy="4276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516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A82516C-56C3-42F8-92BB-C7A1032E11C4}"/>
              </a:ext>
            </a:extLst>
          </p:cNvPr>
          <p:cNvSpPr/>
          <p:nvPr/>
        </p:nvSpPr>
        <p:spPr bwMode="auto">
          <a:xfrm>
            <a:off x="4838699" y="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540DA752-5485-4B4D-B02D-E449769BCABA}"/>
              </a:ext>
            </a:extLst>
          </p:cNvPr>
          <p:cNvCxnSpPr>
            <a:cxnSpLocks/>
          </p:cNvCxnSpPr>
          <p:nvPr/>
        </p:nvCxnSpPr>
        <p:spPr bwMode="auto">
          <a:xfrm>
            <a:off x="-182880" y="696135"/>
            <a:ext cx="5051547" cy="1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03FEC1A5-AF85-444F-BAA6-33E5258D9DC0}"/>
              </a:ext>
            </a:extLst>
          </p:cNvPr>
          <p:cNvCxnSpPr>
            <a:cxnSpLocks/>
          </p:cNvCxnSpPr>
          <p:nvPr/>
        </p:nvCxnSpPr>
        <p:spPr bwMode="auto">
          <a:xfrm>
            <a:off x="-114300" y="2154258"/>
            <a:ext cx="5080652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aphic 10">
            <a:extLst>
              <a:ext uri="{FF2B5EF4-FFF2-40B4-BE49-F238E27FC236}">
                <a16:creationId xmlns:a16="http://schemas.microsoft.com/office/drawing/2014/main" id="{15E91B01-A12B-423D-948A-8ABE4D079E6E}"/>
              </a:ext>
            </a:extLst>
          </p:cNvPr>
          <p:cNvGrpSpPr/>
          <p:nvPr/>
        </p:nvGrpSpPr>
        <p:grpSpPr bwMode="auto">
          <a:xfrm flipH="1">
            <a:off x="2070837" y="365456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9" name="Graphic 10">
              <a:extLst>
                <a:ext uri="{FF2B5EF4-FFF2-40B4-BE49-F238E27FC236}">
                  <a16:creationId xmlns:a16="http://schemas.microsoft.com/office/drawing/2014/main" id="{807D0C21-1FA1-4158-A70A-0F2DA9BE9102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E391684C-5496-4954-B67F-09B65CEB7B02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317672D5-FD33-427F-A0DB-774EDBAB0B2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B2E931A4-25BF-4E8F-9F91-A7DA861A56FD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F328DDB8-D2A3-4B75-8925-C1E2B6D8B7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0" name="Graphic 10">
              <a:extLst>
                <a:ext uri="{FF2B5EF4-FFF2-40B4-BE49-F238E27FC236}">
                  <a16:creationId xmlns:a16="http://schemas.microsoft.com/office/drawing/2014/main" id="{62FF0D01-0DF8-4788-8C8E-8CD4D87E6EDE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B941B6CD-B1CF-438B-B76F-0A9C3BB4ED9C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5C1AEE88-8AD6-4C1C-8F63-B3E542F41FF6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81CA6432-8D48-4D88-BAE4-A9849B8A8AC0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1CC0FEC2-52DF-4429-A8E4-C054EDCA9B16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9582F7-9DB1-4D56-8952-DE2DDB66A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ACD9C8B-CEC1-40DA-BDFC-172A5B91A46A}"/>
              </a:ext>
            </a:extLst>
          </p:cNvPr>
          <p:cNvSpPr/>
          <p:nvPr/>
        </p:nvSpPr>
        <p:spPr>
          <a:xfrm>
            <a:off x="141947" y="2305674"/>
            <a:ext cx="468092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Тверская область, м. р-н Калининский,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с.п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Бурашевское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тер. автодорога Москва-Санкт-Петербург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1 045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ИИ, ПД, РД,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РнС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проектное сопровождение, строительство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АО «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Румос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-Авто»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033AD7-613A-4C09-940B-A21E798F41F7}"/>
              </a:ext>
            </a:extLst>
          </p:cNvPr>
          <p:cNvSpPr txBox="1"/>
          <p:nvPr/>
        </p:nvSpPr>
        <p:spPr bwMode="auto">
          <a:xfrm>
            <a:off x="0" y="762250"/>
            <a:ext cx="48228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Станция технического обслуживания легковых автомобилей №3 (СТО-3)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986734-2144-4C2E-857D-71C77514C9B6}"/>
              </a:ext>
            </a:extLst>
          </p:cNvPr>
          <p:cNvSpPr txBox="1"/>
          <p:nvPr/>
        </p:nvSpPr>
        <p:spPr bwMode="auto">
          <a:xfrm>
            <a:off x="10308657" y="16920"/>
            <a:ext cx="1796157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grpSp>
        <p:nvGrpSpPr>
          <p:cNvPr id="14" name="Graphic 10">
            <a:extLst>
              <a:ext uri="{FF2B5EF4-FFF2-40B4-BE49-F238E27FC236}">
                <a16:creationId xmlns:a16="http://schemas.microsoft.com/office/drawing/2014/main" id="{9EBEAFE7-6F1F-44F8-A69A-743C6A44B942}"/>
              </a:ext>
            </a:extLst>
          </p:cNvPr>
          <p:cNvGrpSpPr/>
          <p:nvPr/>
        </p:nvGrpSpPr>
        <p:grpSpPr bwMode="auto">
          <a:xfrm rot="10800000" flipH="1">
            <a:off x="4410734" y="-3997270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1" name="Graphic 10">
              <a:extLst>
                <a:ext uri="{FF2B5EF4-FFF2-40B4-BE49-F238E27FC236}">
                  <a16:creationId xmlns:a16="http://schemas.microsoft.com/office/drawing/2014/main" id="{092A90E3-8C80-4561-AD44-E91EAA1EB92B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1AC0EBA5-2C65-497C-AA3D-C2E8E63ABF4E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DEA8FDE4-C0DB-4241-BF32-792ADE6C5AFF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61A397A0-8354-4384-B896-78E2F16AFA91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86B10F18-20A4-4C33-994C-7B0EC106B2E9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3" name="Graphic 10">
              <a:extLst>
                <a:ext uri="{FF2B5EF4-FFF2-40B4-BE49-F238E27FC236}">
                  <a16:creationId xmlns:a16="http://schemas.microsoft.com/office/drawing/2014/main" id="{8342D9AE-5A1D-4FEF-8307-BE22DD5F74E7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4941FE5A-ED45-4C81-AD5B-4F3A266A8473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id="{A9F0C645-C950-4CB3-8EEA-F41F1E103EFF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AC661889-118C-4B83-9F58-409DB41C593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75B27E11-4F7E-45AD-9C48-4F54885326FA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33" name="Graphic 10">
            <a:extLst>
              <a:ext uri="{FF2B5EF4-FFF2-40B4-BE49-F238E27FC236}">
                <a16:creationId xmlns:a16="http://schemas.microsoft.com/office/drawing/2014/main" id="{8197F58C-C6CF-48EE-84AF-E4C60AB2F594}"/>
              </a:ext>
            </a:extLst>
          </p:cNvPr>
          <p:cNvGrpSpPr/>
          <p:nvPr/>
        </p:nvGrpSpPr>
        <p:grpSpPr bwMode="auto">
          <a:xfrm flipH="1">
            <a:off x="8004411" y="4337871"/>
            <a:ext cx="6919097" cy="6232309"/>
            <a:chOff x="4200094" y="-894574"/>
            <a:chExt cx="15476321" cy="15476321"/>
          </a:xfrm>
          <a:noFill/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A4029F0B-3694-4D90-96C4-AAE92C48025E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2E617139-3D27-4239-9735-B722BD698F3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E0AF47EA-7213-4204-8829-841676282853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6B4681F4-D368-4419-AFFD-9BAA23D6C4E4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D4BC8D-5259-4E45-A422-E0DF5DC74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7081" y="599929"/>
            <a:ext cx="6096000" cy="28041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Фото здания без машин и людей, восстановленный фон.">
            <a:extLst>
              <a:ext uri="{FF2B5EF4-FFF2-40B4-BE49-F238E27FC236}">
                <a16:creationId xmlns:a16="http://schemas.microsoft.com/office/drawing/2014/main" id="{A44D2F3D-7D6D-4031-9696-DC7030CC32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6" t="22428" b="32707"/>
          <a:stretch/>
        </p:blipFill>
        <p:spPr bwMode="auto">
          <a:xfrm>
            <a:off x="5127900" y="3826942"/>
            <a:ext cx="5276862" cy="25131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50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4838699" y="-1692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197665" y="653440"/>
            <a:ext cx="4486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Здание по производству металлоконструкций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167640" y="680443"/>
            <a:ext cx="5097780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76200" y="1614902"/>
            <a:ext cx="4914899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13B1DF43-D9CE-4F63-BD54-0449DD4742A5}"/>
              </a:ext>
            </a:extLst>
          </p:cNvPr>
          <p:cNvSpPr/>
          <p:nvPr/>
        </p:nvSpPr>
        <p:spPr bwMode="auto">
          <a:xfrm>
            <a:off x="119813" y="1658466"/>
            <a:ext cx="4680929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Тверская область, Калининский район,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Бурашевское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сельское поселение, 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д.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Садыково</a:t>
            </a:r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4 855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ИИ, ПД, РД,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РнС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проектное сопровождение, корректировка ПД, ЗОС, строительство, ввод в эксплуатацию 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«Структура»</a:t>
            </a:r>
          </a:p>
        </p:txBody>
      </p:sp>
      <p:grpSp>
        <p:nvGrpSpPr>
          <p:cNvPr id="57" name="Graphic 10">
            <a:extLst>
              <a:ext uri="{FF2B5EF4-FFF2-40B4-BE49-F238E27FC236}">
                <a16:creationId xmlns:a16="http://schemas.microsoft.com/office/drawing/2014/main" id="{7500BC2C-3F32-4A05-99BD-3B1A02424A2C}"/>
              </a:ext>
            </a:extLst>
          </p:cNvPr>
          <p:cNvGrpSpPr/>
          <p:nvPr/>
        </p:nvGrpSpPr>
        <p:grpSpPr bwMode="auto">
          <a:xfrm flipH="1">
            <a:off x="2070837" y="365456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8" name="Graphic 10">
              <a:extLst>
                <a:ext uri="{FF2B5EF4-FFF2-40B4-BE49-F238E27FC236}">
                  <a16:creationId xmlns:a16="http://schemas.microsoft.com/office/drawing/2014/main" id="{9864041D-4873-43FA-8A21-14EA91B06F69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63A0A1DA-0564-49DC-AE27-38E20BDBFC83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04707D3B-6092-4ED2-8C99-05525E626E8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4FB9D6D-E958-439A-A952-160EFA472C6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0A053658-2697-4289-B17C-306D6EC6FE9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E8CDA892-E429-4067-BB5E-68E68306E69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0" name="Полилиния: фигура 59">
                <a:extLst>
                  <a:ext uri="{FF2B5EF4-FFF2-40B4-BE49-F238E27FC236}">
                    <a16:creationId xmlns:a16="http://schemas.microsoft.com/office/drawing/2014/main" id="{D1455E5E-F45A-4B29-8268-545EFBCC448C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15C89B39-77B2-4D4D-85D3-455A8D580A63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E4C6012F-5E93-4ECE-BC26-A8F1C97AA8F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0B05119C-ECE5-4A3F-B1E7-07EC43FDCA34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68" name="Graphic 10">
            <a:extLst>
              <a:ext uri="{FF2B5EF4-FFF2-40B4-BE49-F238E27FC236}">
                <a16:creationId xmlns:a16="http://schemas.microsoft.com/office/drawing/2014/main" id="{98269A76-8392-4F0A-AA55-AA8EFA32E31D}"/>
              </a:ext>
            </a:extLst>
          </p:cNvPr>
          <p:cNvGrpSpPr/>
          <p:nvPr/>
        </p:nvGrpSpPr>
        <p:grpSpPr bwMode="auto">
          <a:xfrm rot="10800000" flipH="1">
            <a:off x="4288341" y="-4399194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69" name="Graphic 10">
              <a:extLst>
                <a:ext uri="{FF2B5EF4-FFF2-40B4-BE49-F238E27FC236}">
                  <a16:creationId xmlns:a16="http://schemas.microsoft.com/office/drawing/2014/main" id="{A4E2D5A6-3499-4CCA-BBEE-1163120D3EA8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75" name="Полилиния: фигура 74">
                <a:extLst>
                  <a:ext uri="{FF2B5EF4-FFF2-40B4-BE49-F238E27FC236}">
                    <a16:creationId xmlns:a16="http://schemas.microsoft.com/office/drawing/2014/main" id="{9CA4DD89-27E5-4F6D-84E7-DA11E8A3EC5B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6" name="Полилиния: фигура 75">
                <a:extLst>
                  <a:ext uri="{FF2B5EF4-FFF2-40B4-BE49-F238E27FC236}">
                    <a16:creationId xmlns:a16="http://schemas.microsoft.com/office/drawing/2014/main" id="{702D7E13-CD1A-4D49-9295-510269414063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7" name="Полилиния: фигура 76">
                <a:extLst>
                  <a:ext uri="{FF2B5EF4-FFF2-40B4-BE49-F238E27FC236}">
                    <a16:creationId xmlns:a16="http://schemas.microsoft.com/office/drawing/2014/main" id="{748D7745-9FEA-4694-849A-DD3174468F35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8" name="Полилиния: фигура 77">
                <a:extLst>
                  <a:ext uri="{FF2B5EF4-FFF2-40B4-BE49-F238E27FC236}">
                    <a16:creationId xmlns:a16="http://schemas.microsoft.com/office/drawing/2014/main" id="{8FA782C7-A764-45C2-8DF3-AF9B93B887EF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0" name="Graphic 10">
              <a:extLst>
                <a:ext uri="{FF2B5EF4-FFF2-40B4-BE49-F238E27FC236}">
                  <a16:creationId xmlns:a16="http://schemas.microsoft.com/office/drawing/2014/main" id="{7D38A901-2F63-4654-BAC3-C278EEA6718A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71" name="Полилиния: фигура 70">
                <a:extLst>
                  <a:ext uri="{FF2B5EF4-FFF2-40B4-BE49-F238E27FC236}">
                    <a16:creationId xmlns:a16="http://schemas.microsoft.com/office/drawing/2014/main" id="{EB9907D5-489F-44B6-9CD2-E4CE5F30C271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2" name="Полилиния: фигура 71">
                <a:extLst>
                  <a:ext uri="{FF2B5EF4-FFF2-40B4-BE49-F238E27FC236}">
                    <a16:creationId xmlns:a16="http://schemas.microsoft.com/office/drawing/2014/main" id="{B96FCB91-7BA2-4889-AF87-48E02DDDBFA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3" name="Полилиния: фигура 72">
                <a:extLst>
                  <a:ext uri="{FF2B5EF4-FFF2-40B4-BE49-F238E27FC236}">
                    <a16:creationId xmlns:a16="http://schemas.microsoft.com/office/drawing/2014/main" id="{6140E7C2-79B3-4E7B-A7F8-B498C90C3A5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4" name="Полилиния: фигура 73">
                <a:extLst>
                  <a:ext uri="{FF2B5EF4-FFF2-40B4-BE49-F238E27FC236}">
                    <a16:creationId xmlns:a16="http://schemas.microsoft.com/office/drawing/2014/main" id="{700798F5-E197-4046-9674-A1B7171E8B1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79" name="Graphic 10">
            <a:extLst>
              <a:ext uri="{FF2B5EF4-FFF2-40B4-BE49-F238E27FC236}">
                <a16:creationId xmlns:a16="http://schemas.microsoft.com/office/drawing/2014/main" id="{19534137-5109-4E6B-B6CF-749B5C8C21EB}"/>
              </a:ext>
            </a:extLst>
          </p:cNvPr>
          <p:cNvGrpSpPr/>
          <p:nvPr/>
        </p:nvGrpSpPr>
        <p:grpSpPr bwMode="auto">
          <a:xfrm flipH="1">
            <a:off x="8004411" y="4337871"/>
            <a:ext cx="6919097" cy="6232309"/>
            <a:chOff x="4200094" y="-894574"/>
            <a:chExt cx="15476321" cy="15476321"/>
          </a:xfrm>
          <a:noFill/>
        </p:grpSpPr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CE8CBCD5-81C0-40E9-94EF-4B77595F64DB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166B1BE2-EF5D-4B20-B750-1F60DC39D1EF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73CE7D58-4E99-4F57-B11C-00DA4B9EACD0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7104964E-DE27-4F81-A962-D46AA0CB6AF7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55" name="Picture 4" descr="Фотография">
            <a:extLst>
              <a:ext uri="{FF2B5EF4-FFF2-40B4-BE49-F238E27FC236}">
                <a16:creationId xmlns:a16="http://schemas.microsoft.com/office/drawing/2014/main" id="{889D5FD2-2C0B-4F72-A830-D56152E90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396" y="3358418"/>
            <a:ext cx="4833469" cy="32208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160B1D-F4E5-411F-B59D-29085B7E92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713" y="418089"/>
            <a:ext cx="4597915" cy="25863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669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4838699" y="-1692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197665" y="653440"/>
            <a:ext cx="44869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Реконструкция производственного корпуса №3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167640" y="680443"/>
            <a:ext cx="5097780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76200" y="2038435"/>
            <a:ext cx="4914899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13B1DF43-D9CE-4F63-BD54-0449DD4742A5}"/>
              </a:ext>
            </a:extLst>
          </p:cNvPr>
          <p:cNvSpPr/>
          <p:nvPr/>
        </p:nvSpPr>
        <p:spPr bwMode="auto">
          <a:xfrm>
            <a:off x="119813" y="2119123"/>
            <a:ext cx="46809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Тверская область, промзона Боровлево-2, строение 4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3 714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ИИ, ПД, РД, проектное сопровождение, строительство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«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Метавр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»</a:t>
            </a:r>
          </a:p>
        </p:txBody>
      </p:sp>
      <p:grpSp>
        <p:nvGrpSpPr>
          <p:cNvPr id="57" name="Graphic 10">
            <a:extLst>
              <a:ext uri="{FF2B5EF4-FFF2-40B4-BE49-F238E27FC236}">
                <a16:creationId xmlns:a16="http://schemas.microsoft.com/office/drawing/2014/main" id="{7500BC2C-3F32-4A05-99BD-3B1A02424A2C}"/>
              </a:ext>
            </a:extLst>
          </p:cNvPr>
          <p:cNvGrpSpPr/>
          <p:nvPr/>
        </p:nvGrpSpPr>
        <p:grpSpPr bwMode="auto">
          <a:xfrm flipH="1">
            <a:off x="2070837" y="365456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8" name="Graphic 10">
              <a:extLst>
                <a:ext uri="{FF2B5EF4-FFF2-40B4-BE49-F238E27FC236}">
                  <a16:creationId xmlns:a16="http://schemas.microsoft.com/office/drawing/2014/main" id="{9864041D-4873-43FA-8A21-14EA91B06F69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63A0A1DA-0564-49DC-AE27-38E20BDBFC83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04707D3B-6092-4ED2-8C99-05525E626E8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4FB9D6D-E958-439A-A952-160EFA472C6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0A053658-2697-4289-B17C-306D6EC6FE9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E8CDA892-E429-4067-BB5E-68E68306E69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0" name="Полилиния: фигура 59">
                <a:extLst>
                  <a:ext uri="{FF2B5EF4-FFF2-40B4-BE49-F238E27FC236}">
                    <a16:creationId xmlns:a16="http://schemas.microsoft.com/office/drawing/2014/main" id="{D1455E5E-F45A-4B29-8268-545EFBCC448C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15C89B39-77B2-4D4D-85D3-455A8D580A63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E4C6012F-5E93-4ECE-BC26-A8F1C97AA8F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0B05119C-ECE5-4A3F-B1E7-07EC43FDCA34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68" name="Graphic 10">
            <a:extLst>
              <a:ext uri="{FF2B5EF4-FFF2-40B4-BE49-F238E27FC236}">
                <a16:creationId xmlns:a16="http://schemas.microsoft.com/office/drawing/2014/main" id="{98269A76-8392-4F0A-AA55-AA8EFA32E31D}"/>
              </a:ext>
            </a:extLst>
          </p:cNvPr>
          <p:cNvGrpSpPr/>
          <p:nvPr/>
        </p:nvGrpSpPr>
        <p:grpSpPr bwMode="auto">
          <a:xfrm rot="10800000" flipH="1">
            <a:off x="4288341" y="-4399194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69" name="Graphic 10">
              <a:extLst>
                <a:ext uri="{FF2B5EF4-FFF2-40B4-BE49-F238E27FC236}">
                  <a16:creationId xmlns:a16="http://schemas.microsoft.com/office/drawing/2014/main" id="{A4E2D5A6-3499-4CCA-BBEE-1163120D3EA8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75" name="Полилиния: фигура 74">
                <a:extLst>
                  <a:ext uri="{FF2B5EF4-FFF2-40B4-BE49-F238E27FC236}">
                    <a16:creationId xmlns:a16="http://schemas.microsoft.com/office/drawing/2014/main" id="{9CA4DD89-27E5-4F6D-84E7-DA11E8A3EC5B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6" name="Полилиния: фигура 75">
                <a:extLst>
                  <a:ext uri="{FF2B5EF4-FFF2-40B4-BE49-F238E27FC236}">
                    <a16:creationId xmlns:a16="http://schemas.microsoft.com/office/drawing/2014/main" id="{702D7E13-CD1A-4D49-9295-510269414063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7" name="Полилиния: фигура 76">
                <a:extLst>
                  <a:ext uri="{FF2B5EF4-FFF2-40B4-BE49-F238E27FC236}">
                    <a16:creationId xmlns:a16="http://schemas.microsoft.com/office/drawing/2014/main" id="{748D7745-9FEA-4694-849A-DD3174468F35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8" name="Полилиния: фигура 77">
                <a:extLst>
                  <a:ext uri="{FF2B5EF4-FFF2-40B4-BE49-F238E27FC236}">
                    <a16:creationId xmlns:a16="http://schemas.microsoft.com/office/drawing/2014/main" id="{8FA782C7-A764-45C2-8DF3-AF9B93B887EF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0" name="Graphic 10">
              <a:extLst>
                <a:ext uri="{FF2B5EF4-FFF2-40B4-BE49-F238E27FC236}">
                  <a16:creationId xmlns:a16="http://schemas.microsoft.com/office/drawing/2014/main" id="{7D38A901-2F63-4654-BAC3-C278EEA6718A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71" name="Полилиния: фигура 70">
                <a:extLst>
                  <a:ext uri="{FF2B5EF4-FFF2-40B4-BE49-F238E27FC236}">
                    <a16:creationId xmlns:a16="http://schemas.microsoft.com/office/drawing/2014/main" id="{EB9907D5-489F-44B6-9CD2-E4CE5F30C271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2" name="Полилиния: фигура 71">
                <a:extLst>
                  <a:ext uri="{FF2B5EF4-FFF2-40B4-BE49-F238E27FC236}">
                    <a16:creationId xmlns:a16="http://schemas.microsoft.com/office/drawing/2014/main" id="{B96FCB91-7BA2-4889-AF87-48E02DDDBFA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3" name="Полилиния: фигура 72">
                <a:extLst>
                  <a:ext uri="{FF2B5EF4-FFF2-40B4-BE49-F238E27FC236}">
                    <a16:creationId xmlns:a16="http://schemas.microsoft.com/office/drawing/2014/main" id="{6140E7C2-79B3-4E7B-A7F8-B498C90C3A5B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4" name="Полилиния: фигура 73">
                <a:extLst>
                  <a:ext uri="{FF2B5EF4-FFF2-40B4-BE49-F238E27FC236}">
                    <a16:creationId xmlns:a16="http://schemas.microsoft.com/office/drawing/2014/main" id="{700798F5-E197-4046-9674-A1B7171E8B1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79" name="Graphic 10">
            <a:extLst>
              <a:ext uri="{FF2B5EF4-FFF2-40B4-BE49-F238E27FC236}">
                <a16:creationId xmlns:a16="http://schemas.microsoft.com/office/drawing/2014/main" id="{19534137-5109-4E6B-B6CF-749B5C8C21EB}"/>
              </a:ext>
            </a:extLst>
          </p:cNvPr>
          <p:cNvGrpSpPr/>
          <p:nvPr/>
        </p:nvGrpSpPr>
        <p:grpSpPr bwMode="auto">
          <a:xfrm flipH="1">
            <a:off x="8004411" y="4337871"/>
            <a:ext cx="6919097" cy="6232309"/>
            <a:chOff x="4200094" y="-894574"/>
            <a:chExt cx="15476321" cy="15476321"/>
          </a:xfrm>
          <a:noFill/>
        </p:grpSpPr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CE8CBCD5-81C0-40E9-94EF-4B77595F64DB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166B1BE2-EF5D-4B20-B750-1F60DC39D1EF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73CE7D58-4E99-4F57-B11C-00DA4B9EACD0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7104964E-DE27-4F81-A962-D46AA0CB6AF7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942301-C977-4D87-A94D-9FFC6891AC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0" t="24471" b="11772"/>
          <a:stretch/>
        </p:blipFill>
        <p:spPr>
          <a:xfrm>
            <a:off x="5157748" y="3710784"/>
            <a:ext cx="5131800" cy="2466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584287-243F-4DF1-950C-BE5D1AEC019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6" t="25494" r="8199" b="29680"/>
          <a:stretch/>
        </p:blipFill>
        <p:spPr>
          <a:xfrm>
            <a:off x="5730701" y="511903"/>
            <a:ext cx="6134684" cy="2804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119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7B1A508-329D-4254-A2EE-953FF6C028B5}"/>
              </a:ext>
            </a:extLst>
          </p:cNvPr>
          <p:cNvSpPr/>
          <p:nvPr/>
        </p:nvSpPr>
        <p:spPr>
          <a:xfrm>
            <a:off x="4838699" y="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1" y="680604"/>
            <a:ext cx="48237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Здание производства подшипников TRB/DGBB 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00EA873-021B-4DF2-AB67-780F7E38511E}"/>
              </a:ext>
            </a:extLst>
          </p:cNvPr>
          <p:cNvCxnSpPr>
            <a:cxnSpLocks/>
          </p:cNvCxnSpPr>
          <p:nvPr/>
        </p:nvCxnSpPr>
        <p:spPr bwMode="auto">
          <a:xfrm>
            <a:off x="-76200" y="695730"/>
            <a:ext cx="4968240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9C31665-6C58-4DC8-945E-E0462D89395B}"/>
              </a:ext>
            </a:extLst>
          </p:cNvPr>
          <p:cNvSpPr txBox="1"/>
          <p:nvPr/>
        </p:nvSpPr>
        <p:spPr bwMode="auto">
          <a:xfrm>
            <a:off x="9782175" y="16920"/>
            <a:ext cx="2322639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grpSp>
        <p:nvGrpSpPr>
          <p:cNvPr id="12" name="Graphic 10">
            <a:extLst>
              <a:ext uri="{FF2B5EF4-FFF2-40B4-BE49-F238E27FC236}">
                <a16:creationId xmlns:a16="http://schemas.microsoft.com/office/drawing/2014/main" id="{39EA4A28-4A17-49D8-BD0D-1F2E357D2C6C}"/>
              </a:ext>
            </a:extLst>
          </p:cNvPr>
          <p:cNvGrpSpPr/>
          <p:nvPr/>
        </p:nvGrpSpPr>
        <p:grpSpPr bwMode="auto">
          <a:xfrm flipH="1">
            <a:off x="7911948" y="-433002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13" name="Graphic 10">
              <a:extLst>
                <a:ext uri="{FF2B5EF4-FFF2-40B4-BE49-F238E27FC236}">
                  <a16:creationId xmlns:a16="http://schemas.microsoft.com/office/drawing/2014/main" id="{E52711DB-E40D-4CE8-8FC7-4E7EEBD247AB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24" name="Полилиния: фигура 23">
                <a:extLst>
                  <a:ext uri="{FF2B5EF4-FFF2-40B4-BE49-F238E27FC236}">
                    <a16:creationId xmlns:a16="http://schemas.microsoft.com/office/drawing/2014/main" id="{405919AA-30DF-475F-8599-C09332F1DBF4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Полилиния: фигура 24">
                <a:extLst>
                  <a:ext uri="{FF2B5EF4-FFF2-40B4-BE49-F238E27FC236}">
                    <a16:creationId xmlns:a16="http://schemas.microsoft.com/office/drawing/2014/main" id="{144A9275-E377-450F-82F3-50F0595E58E6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B1B592BF-7F41-4F50-A0A0-DB10652A375D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1400C8EF-E622-44CE-A867-235ACF00BE62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4" name="Graphic 10">
              <a:extLst>
                <a:ext uri="{FF2B5EF4-FFF2-40B4-BE49-F238E27FC236}">
                  <a16:creationId xmlns:a16="http://schemas.microsoft.com/office/drawing/2014/main" id="{74C586E8-E38C-4439-A2F2-D970AC7AA0D9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0" name="Полилиния: фигура 19">
                <a:extLst>
                  <a:ext uri="{FF2B5EF4-FFF2-40B4-BE49-F238E27FC236}">
                    <a16:creationId xmlns:a16="http://schemas.microsoft.com/office/drawing/2014/main" id="{72E55162-7F46-4029-B24F-AE401C6E3E41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Полилиния: фигура 20">
                <a:extLst>
                  <a:ext uri="{FF2B5EF4-FFF2-40B4-BE49-F238E27FC236}">
                    <a16:creationId xmlns:a16="http://schemas.microsoft.com/office/drawing/2014/main" id="{41FA08D7-5A20-4631-B5A9-EB05960D3FC4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Полилиния: фигура 21">
                <a:extLst>
                  <a:ext uri="{FF2B5EF4-FFF2-40B4-BE49-F238E27FC236}">
                    <a16:creationId xmlns:a16="http://schemas.microsoft.com/office/drawing/2014/main" id="{49E0E112-8CA7-4823-A481-7CA7FDA724D9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Полилиния: фигура 22">
                <a:extLst>
                  <a:ext uri="{FF2B5EF4-FFF2-40B4-BE49-F238E27FC236}">
                    <a16:creationId xmlns:a16="http://schemas.microsoft.com/office/drawing/2014/main" id="{0EFD4575-4B4D-49E3-A414-1113AF31834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28" name="Graphic 10">
            <a:extLst>
              <a:ext uri="{FF2B5EF4-FFF2-40B4-BE49-F238E27FC236}">
                <a16:creationId xmlns:a16="http://schemas.microsoft.com/office/drawing/2014/main" id="{3792157F-FD7E-464A-86D6-135F41DB7895}"/>
              </a:ext>
            </a:extLst>
          </p:cNvPr>
          <p:cNvGrpSpPr/>
          <p:nvPr/>
        </p:nvGrpSpPr>
        <p:grpSpPr bwMode="auto">
          <a:xfrm flipH="1">
            <a:off x="1311451" y="4595372"/>
            <a:ext cx="6919097" cy="6232309"/>
            <a:chOff x="4200094" y="-894574"/>
            <a:chExt cx="15476321" cy="15476321"/>
          </a:xfrm>
          <a:noFill/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88E8500A-1A11-4434-8D64-F33DEB03FBA3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F1FA6984-5899-4CE6-8D23-58F712EB5E1D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AE1EF2B6-21ED-47ED-907D-60880C3A9584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2CBF5EA1-DE28-4004-BBB4-F500AB55377D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B6F0DF69-4652-4AD5-A5C3-56C15C680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CB9A904A-734C-4E3B-9639-2C50F9A22C14}"/>
              </a:ext>
            </a:extLst>
          </p:cNvPr>
          <p:cNvCxnSpPr>
            <a:cxnSpLocks/>
          </p:cNvCxnSpPr>
          <p:nvPr/>
        </p:nvCxnSpPr>
        <p:spPr bwMode="auto">
          <a:xfrm>
            <a:off x="-76200" y="1628365"/>
            <a:ext cx="4968240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72204B48-3622-42EF-BBEF-BAD1658AE896}"/>
              </a:ext>
            </a:extLst>
          </p:cNvPr>
          <p:cNvSpPr/>
          <p:nvPr/>
        </p:nvSpPr>
        <p:spPr bwMode="auto">
          <a:xfrm>
            <a:off x="90071" y="1802081"/>
            <a:ext cx="4680929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Тверская область, Калининский р-н,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Бурашевское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с/п, промзона Боровлево-2, комплекс 1"В".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14 221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ИИ, ПД, РД,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РнС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проектное сопровождение, корректировка ПД, ЗОС,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строительсвто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ввод в эксплуатацию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"ТЕК-КОМ</a:t>
            </a:r>
            <a:r>
              <a:rPr lang="en-US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Производство"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A21671-842B-4230-81D7-14C49C7A1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557" y="426647"/>
            <a:ext cx="4734436" cy="26631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3D29CBA-B9A3-4114-AEDB-933DA1BB32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6093" y="3326550"/>
            <a:ext cx="4506082" cy="3379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244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4838699" y="-1692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Graphic 10">
            <a:extLst>
              <a:ext uri="{FF2B5EF4-FFF2-40B4-BE49-F238E27FC236}">
                <a16:creationId xmlns:a16="http://schemas.microsoft.com/office/drawing/2014/main" id="{ED96E7E5-137A-48E1-A0F6-692697F23DA6}"/>
              </a:ext>
            </a:extLst>
          </p:cNvPr>
          <p:cNvGrpSpPr/>
          <p:nvPr/>
        </p:nvGrpSpPr>
        <p:grpSpPr bwMode="auto">
          <a:xfrm rot="16200000" flipH="1">
            <a:off x="9499856" y="87445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4" name="Graphic 10">
              <a:extLst>
                <a:ext uri="{FF2B5EF4-FFF2-40B4-BE49-F238E27FC236}">
                  <a16:creationId xmlns:a16="http://schemas.microsoft.com/office/drawing/2014/main" id="{DBA5528F-3A4E-4D86-B7DA-F1E13DDB114E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1B10A0E3-8F80-42A3-8526-2D6FE10F180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D0655AEF-661F-4B58-A06F-BF0148EDAF1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Полилиния: фигура 32">
                <a:extLst>
                  <a:ext uri="{FF2B5EF4-FFF2-40B4-BE49-F238E27FC236}">
                    <a16:creationId xmlns:a16="http://schemas.microsoft.com/office/drawing/2014/main" id="{150B28D9-1D91-4C9E-A949-D41EEF9124E9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Полилиния: фигура 33">
                <a:extLst>
                  <a:ext uri="{FF2B5EF4-FFF2-40B4-BE49-F238E27FC236}">
                    <a16:creationId xmlns:a16="http://schemas.microsoft.com/office/drawing/2014/main" id="{28C397E7-9AB2-455E-ADDA-7F17E19933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5" name="Graphic 10">
              <a:extLst>
                <a:ext uri="{FF2B5EF4-FFF2-40B4-BE49-F238E27FC236}">
                  <a16:creationId xmlns:a16="http://schemas.microsoft.com/office/drawing/2014/main" id="{CF2C7DF8-BA68-4684-B774-4A0F07EA39B8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097F5FF6-8598-4F04-B4C1-8B396F0186BD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1FABE4C8-7B02-4B24-9C19-94DCC360B9B4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C433A709-A1EB-464A-B133-F8C2917E58A1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1C846062-74AF-4CCA-9A6E-F7EB193C3B29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7" name="Graphic 10">
            <a:extLst>
              <a:ext uri="{FF2B5EF4-FFF2-40B4-BE49-F238E27FC236}">
                <a16:creationId xmlns:a16="http://schemas.microsoft.com/office/drawing/2014/main" id="{39B968C4-25B0-49D3-8ACB-3AA2CEF0D5A5}"/>
              </a:ext>
            </a:extLst>
          </p:cNvPr>
          <p:cNvGrpSpPr/>
          <p:nvPr/>
        </p:nvGrpSpPr>
        <p:grpSpPr bwMode="auto">
          <a:xfrm flipH="1">
            <a:off x="983903" y="-2933295"/>
            <a:ext cx="6919097" cy="6232309"/>
            <a:chOff x="4200094" y="-894574"/>
            <a:chExt cx="15476321" cy="15476321"/>
          </a:xfrm>
          <a:noFill/>
        </p:grpSpPr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812DCD0F-8613-4961-BE32-BCC76EA24819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6EBDB821-30B5-475E-A07E-5A2EC19ADEF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94EDBC6E-4173-4D3A-8CDD-E9F4D72126F6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677D88E2-85E3-467A-9334-96E32BF7B567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-194079" y="672944"/>
            <a:ext cx="5302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Склад готовой продукции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68580" y="680443"/>
            <a:ext cx="5013960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68580" y="1196164"/>
            <a:ext cx="4960620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A61AF7F6-1FE9-4018-9AA0-D45C344D2B1C}"/>
              </a:ext>
            </a:extLst>
          </p:cNvPr>
          <p:cNvSpPr/>
          <p:nvPr/>
        </p:nvSpPr>
        <p:spPr bwMode="auto">
          <a:xfrm>
            <a:off x="213768" y="1242255"/>
            <a:ext cx="461007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Московская область, Клинский район, с. Спас-Заулок, ул. Сосновый бор, д. 36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10 403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ИИ, ПД, РД, проектное сопровождение, авторский надзор, корректировка ПД, ЗОС, строительство, ввод в эксплуатацию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"Клинский стекольный завод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0C6821-BCD8-402B-B733-CDDA831BB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1527" y="420167"/>
            <a:ext cx="4733754" cy="29013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1C76BE5-14FA-413B-906E-F86A814966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0385" y="3608960"/>
            <a:ext cx="3926211" cy="2944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4" name="Graphic 10">
            <a:extLst>
              <a:ext uri="{FF2B5EF4-FFF2-40B4-BE49-F238E27FC236}">
                <a16:creationId xmlns:a16="http://schemas.microsoft.com/office/drawing/2014/main" id="{397C7C3E-37F6-4E43-A605-F38A5FB55403}"/>
              </a:ext>
            </a:extLst>
          </p:cNvPr>
          <p:cNvGrpSpPr/>
          <p:nvPr/>
        </p:nvGrpSpPr>
        <p:grpSpPr bwMode="auto">
          <a:xfrm flipH="1">
            <a:off x="-3879439" y="4953538"/>
            <a:ext cx="6919097" cy="6232309"/>
            <a:chOff x="4200094" y="-894574"/>
            <a:chExt cx="15476321" cy="15476321"/>
          </a:xfrm>
          <a:noFill/>
        </p:grpSpPr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E650E9DF-98C5-4817-9D1A-F547EE4AFA2E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FBC5756C-6A24-4174-87D9-AACC364545A9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704A956D-EC97-4475-9243-29C1770CA9E4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26E7CA21-F29E-4CA1-85DB-1887BFD72132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54" name="Graphic 10">
            <a:extLst>
              <a:ext uri="{FF2B5EF4-FFF2-40B4-BE49-F238E27FC236}">
                <a16:creationId xmlns:a16="http://schemas.microsoft.com/office/drawing/2014/main" id="{684688C6-8063-448D-8C1A-2907C1061192}"/>
              </a:ext>
            </a:extLst>
          </p:cNvPr>
          <p:cNvGrpSpPr/>
          <p:nvPr/>
        </p:nvGrpSpPr>
        <p:grpSpPr bwMode="auto">
          <a:xfrm rot="5400000" flipH="1">
            <a:off x="1522462" y="4066794"/>
            <a:ext cx="918383" cy="4411800"/>
            <a:chOff x="6453512" y="-2396531"/>
            <a:chExt cx="2054197" cy="10955560"/>
          </a:xfrm>
        </p:grpSpPr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E4419F45-DD5D-4B7A-964B-2460F23D4BC6}"/>
                </a:ext>
              </a:extLst>
            </p:cNvPr>
            <p:cNvSpPr/>
            <p:nvPr/>
          </p:nvSpPr>
          <p:spPr bwMode="auto">
            <a:xfrm>
              <a:off x="6453512" y="-2396531"/>
              <a:ext cx="9420" cy="10955465"/>
            </a:xfrm>
            <a:custGeom>
              <a:avLst/>
              <a:gdLst>
                <a:gd name="connsiteX0" fmla="*/ 0 w 9420"/>
                <a:gd name="connsiteY0" fmla="*/ 0 h 10955466"/>
                <a:gd name="connsiteX1" fmla="*/ 0 w 9420"/>
                <a:gd name="connsiteY1" fmla="*/ 10955467 h 1095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466" extrusionOk="0">
                  <a:moveTo>
                    <a:pt x="0" y="0"/>
                  </a:moveTo>
                  <a:lnTo>
                    <a:pt x="0" y="10955467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2E61105E-0AAC-4FAC-8CF1-13213ED630FD}"/>
                </a:ext>
              </a:extLst>
            </p:cNvPr>
            <p:cNvSpPr/>
            <p:nvPr/>
          </p:nvSpPr>
          <p:spPr bwMode="auto">
            <a:xfrm>
              <a:off x="713827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0D860D22-DB14-4561-944C-BE817530C684}"/>
                </a:ext>
              </a:extLst>
            </p:cNvPr>
            <p:cNvSpPr/>
            <p:nvPr/>
          </p:nvSpPr>
          <p:spPr bwMode="auto">
            <a:xfrm>
              <a:off x="782294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DEC73D0A-B4E0-41CE-B5AE-F3850552B3DE}"/>
                </a:ext>
              </a:extLst>
            </p:cNvPr>
            <p:cNvSpPr/>
            <p:nvPr/>
          </p:nvSpPr>
          <p:spPr bwMode="auto">
            <a:xfrm>
              <a:off x="8507614" y="-2396531"/>
              <a:ext cx="94" cy="10955560"/>
            </a:xfrm>
            <a:custGeom>
              <a:avLst/>
              <a:gdLst>
                <a:gd name="connsiteX0" fmla="*/ 0 w 94"/>
                <a:gd name="connsiteY0" fmla="*/ 0 h 10955560"/>
                <a:gd name="connsiteX1" fmla="*/ 94 w 94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" h="10955560" extrusionOk="0">
                  <a:moveTo>
                    <a:pt x="0" y="0"/>
                  </a:moveTo>
                  <a:lnTo>
                    <a:pt x="94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4634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4838699" y="-1692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Graphic 10">
            <a:extLst>
              <a:ext uri="{FF2B5EF4-FFF2-40B4-BE49-F238E27FC236}">
                <a16:creationId xmlns:a16="http://schemas.microsoft.com/office/drawing/2014/main" id="{ED96E7E5-137A-48E1-A0F6-692697F23DA6}"/>
              </a:ext>
            </a:extLst>
          </p:cNvPr>
          <p:cNvGrpSpPr/>
          <p:nvPr/>
        </p:nvGrpSpPr>
        <p:grpSpPr bwMode="auto">
          <a:xfrm rot="16200000" flipH="1">
            <a:off x="9499856" y="87445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4" name="Graphic 10">
              <a:extLst>
                <a:ext uri="{FF2B5EF4-FFF2-40B4-BE49-F238E27FC236}">
                  <a16:creationId xmlns:a16="http://schemas.microsoft.com/office/drawing/2014/main" id="{DBA5528F-3A4E-4D86-B7DA-F1E13DDB114E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1B10A0E3-8F80-42A3-8526-2D6FE10F180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D0655AEF-661F-4B58-A06F-BF0148EDAF1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Полилиния: фигура 32">
                <a:extLst>
                  <a:ext uri="{FF2B5EF4-FFF2-40B4-BE49-F238E27FC236}">
                    <a16:creationId xmlns:a16="http://schemas.microsoft.com/office/drawing/2014/main" id="{150B28D9-1D91-4C9E-A949-D41EEF9124E9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Полилиния: фигура 33">
                <a:extLst>
                  <a:ext uri="{FF2B5EF4-FFF2-40B4-BE49-F238E27FC236}">
                    <a16:creationId xmlns:a16="http://schemas.microsoft.com/office/drawing/2014/main" id="{28C397E7-9AB2-455E-ADDA-7F17E19933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5" name="Graphic 10">
              <a:extLst>
                <a:ext uri="{FF2B5EF4-FFF2-40B4-BE49-F238E27FC236}">
                  <a16:creationId xmlns:a16="http://schemas.microsoft.com/office/drawing/2014/main" id="{CF2C7DF8-BA68-4684-B774-4A0F07EA39B8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097F5FF6-8598-4F04-B4C1-8B396F0186BD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1FABE4C8-7B02-4B24-9C19-94DCC360B9B4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C433A709-A1EB-464A-B133-F8C2917E58A1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1C846062-74AF-4CCA-9A6E-F7EB193C3B29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7" name="Graphic 10">
            <a:extLst>
              <a:ext uri="{FF2B5EF4-FFF2-40B4-BE49-F238E27FC236}">
                <a16:creationId xmlns:a16="http://schemas.microsoft.com/office/drawing/2014/main" id="{39B968C4-25B0-49D3-8ACB-3AA2CEF0D5A5}"/>
              </a:ext>
            </a:extLst>
          </p:cNvPr>
          <p:cNvGrpSpPr/>
          <p:nvPr/>
        </p:nvGrpSpPr>
        <p:grpSpPr bwMode="auto">
          <a:xfrm flipH="1">
            <a:off x="1294398" y="-2361170"/>
            <a:ext cx="6919097" cy="6232309"/>
            <a:chOff x="4200094" y="-894574"/>
            <a:chExt cx="15476321" cy="15476321"/>
          </a:xfrm>
          <a:noFill/>
        </p:grpSpPr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812DCD0F-8613-4961-BE32-BCC76EA24819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6EBDB821-30B5-475E-A07E-5A2EC19ADEF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94EDBC6E-4173-4D3A-8CDD-E9F4D72126F6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677D88E2-85E3-467A-9334-96E32BF7B567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-231339" y="653440"/>
            <a:ext cx="5302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Корпус производственно-складского назначения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99060" y="680443"/>
            <a:ext cx="4937759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99060" y="1614902"/>
            <a:ext cx="5029200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A61AF7F6-1FE9-4018-9AA0-D45C344D2B1C}"/>
              </a:ext>
            </a:extLst>
          </p:cNvPr>
          <p:cNvSpPr/>
          <p:nvPr/>
        </p:nvSpPr>
        <p:spPr bwMode="auto">
          <a:xfrm>
            <a:off x="90002" y="1743340"/>
            <a:ext cx="468092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Московская область, г. Серпухов, д. Ивановское, территория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Маревен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Фуд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Сэнтрал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30 122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b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ПД, РД, проектное сопровождение, строительство, ЗОС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"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Маревен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Фуд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Сэнтрал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"</a:t>
            </a:r>
          </a:p>
        </p:txBody>
      </p:sp>
      <p:grpSp>
        <p:nvGrpSpPr>
          <p:cNvPr id="58" name="Graphic 10">
            <a:extLst>
              <a:ext uri="{FF2B5EF4-FFF2-40B4-BE49-F238E27FC236}">
                <a16:creationId xmlns:a16="http://schemas.microsoft.com/office/drawing/2014/main" id="{E881B33C-3B36-475A-891F-39230D3F230D}"/>
              </a:ext>
            </a:extLst>
          </p:cNvPr>
          <p:cNvGrpSpPr/>
          <p:nvPr/>
        </p:nvGrpSpPr>
        <p:grpSpPr bwMode="auto">
          <a:xfrm flipH="1">
            <a:off x="2070837" y="365456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122515C8-6628-48D3-9928-94AE0FD23EF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EB86E16-20B7-4B27-BE42-4F7F6A6A4B5F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9C8F5D2-DC37-482C-A2EE-A95E7927CB5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B2BE5E08-BEE2-4648-81F6-C0D51B67DF7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2B41C3A5-F7EE-4123-B630-78FCB11BBAFD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0" name="Graphic 10">
              <a:extLst>
                <a:ext uri="{FF2B5EF4-FFF2-40B4-BE49-F238E27FC236}">
                  <a16:creationId xmlns:a16="http://schemas.microsoft.com/office/drawing/2014/main" id="{755E07F7-E6F2-4FB0-A480-D623D2DDBB4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F3CB9C30-4F3F-4DF2-AE10-AC5439C7D6A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891B8528-25CC-4CD1-9819-CC9677CC71D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A69D765F-AE1C-43F1-AB2C-320BBF239CF5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AA7422E1-AAC6-4847-98CB-E0B8D138BE0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A8A84DDB-651E-4CD8-B866-2291C8D9E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1413" y="189219"/>
            <a:ext cx="5624384" cy="2692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9251DC3-CE08-4CB9-B52D-56D2431B46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59" y="3111854"/>
            <a:ext cx="5216590" cy="2931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871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4838699" y="-1692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Graphic 10">
            <a:extLst>
              <a:ext uri="{FF2B5EF4-FFF2-40B4-BE49-F238E27FC236}">
                <a16:creationId xmlns:a16="http://schemas.microsoft.com/office/drawing/2014/main" id="{ED96E7E5-137A-48E1-A0F6-692697F23DA6}"/>
              </a:ext>
            </a:extLst>
          </p:cNvPr>
          <p:cNvGrpSpPr/>
          <p:nvPr/>
        </p:nvGrpSpPr>
        <p:grpSpPr bwMode="auto">
          <a:xfrm rot="16200000" flipH="1">
            <a:off x="9499856" y="87445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4" name="Graphic 10">
              <a:extLst>
                <a:ext uri="{FF2B5EF4-FFF2-40B4-BE49-F238E27FC236}">
                  <a16:creationId xmlns:a16="http://schemas.microsoft.com/office/drawing/2014/main" id="{DBA5528F-3A4E-4D86-B7DA-F1E13DDB114E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1B10A0E3-8F80-42A3-8526-2D6FE10F180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D0655AEF-661F-4B58-A06F-BF0148EDAF1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Полилиния: фигура 32">
                <a:extLst>
                  <a:ext uri="{FF2B5EF4-FFF2-40B4-BE49-F238E27FC236}">
                    <a16:creationId xmlns:a16="http://schemas.microsoft.com/office/drawing/2014/main" id="{150B28D9-1D91-4C9E-A949-D41EEF9124E9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Полилиния: фигура 33">
                <a:extLst>
                  <a:ext uri="{FF2B5EF4-FFF2-40B4-BE49-F238E27FC236}">
                    <a16:creationId xmlns:a16="http://schemas.microsoft.com/office/drawing/2014/main" id="{28C397E7-9AB2-455E-ADDA-7F17E19933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5" name="Graphic 10">
              <a:extLst>
                <a:ext uri="{FF2B5EF4-FFF2-40B4-BE49-F238E27FC236}">
                  <a16:creationId xmlns:a16="http://schemas.microsoft.com/office/drawing/2014/main" id="{CF2C7DF8-BA68-4684-B774-4A0F07EA39B8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097F5FF6-8598-4F04-B4C1-8B396F0186BD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1FABE4C8-7B02-4B24-9C19-94DCC360B9B4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C433A709-A1EB-464A-B133-F8C2917E58A1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1C846062-74AF-4CCA-9A6E-F7EB193C3B29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7" name="Graphic 10">
            <a:extLst>
              <a:ext uri="{FF2B5EF4-FFF2-40B4-BE49-F238E27FC236}">
                <a16:creationId xmlns:a16="http://schemas.microsoft.com/office/drawing/2014/main" id="{39B968C4-25B0-49D3-8ACB-3AA2CEF0D5A5}"/>
              </a:ext>
            </a:extLst>
          </p:cNvPr>
          <p:cNvGrpSpPr/>
          <p:nvPr/>
        </p:nvGrpSpPr>
        <p:grpSpPr bwMode="auto">
          <a:xfrm flipH="1">
            <a:off x="1294398" y="-2361170"/>
            <a:ext cx="6919097" cy="6232309"/>
            <a:chOff x="4200094" y="-894574"/>
            <a:chExt cx="15476321" cy="15476321"/>
          </a:xfrm>
          <a:noFill/>
        </p:grpSpPr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812DCD0F-8613-4961-BE32-BCC76EA24819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6EBDB821-30B5-475E-A07E-5A2EC19ADEF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94EDBC6E-4173-4D3A-8CDD-E9F4D72126F6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677D88E2-85E3-467A-9334-96E32BF7B567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42128" y="653440"/>
            <a:ext cx="47288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Производственно-складской комплекс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99060" y="680443"/>
            <a:ext cx="4937759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99060" y="1614902"/>
            <a:ext cx="5029200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A61AF7F6-1FE9-4018-9AA0-D45C344D2B1C}"/>
              </a:ext>
            </a:extLst>
          </p:cNvPr>
          <p:cNvSpPr/>
          <p:nvPr/>
        </p:nvSpPr>
        <p:spPr bwMode="auto">
          <a:xfrm>
            <a:off x="90002" y="1743340"/>
            <a:ext cx="46809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Приморский край, Надеждинский р-н,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Вольно-Надеждинское с/п.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12 327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b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Эксплуатационная модель, </a:t>
            </a:r>
            <a:r>
              <a:rPr lang="ru-RU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строителсьтво</a:t>
            </a:r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Да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АО «ДКС»</a:t>
            </a:r>
          </a:p>
        </p:txBody>
      </p:sp>
      <p:grpSp>
        <p:nvGrpSpPr>
          <p:cNvPr id="58" name="Graphic 10">
            <a:extLst>
              <a:ext uri="{FF2B5EF4-FFF2-40B4-BE49-F238E27FC236}">
                <a16:creationId xmlns:a16="http://schemas.microsoft.com/office/drawing/2014/main" id="{E881B33C-3B36-475A-891F-39230D3F230D}"/>
              </a:ext>
            </a:extLst>
          </p:cNvPr>
          <p:cNvGrpSpPr/>
          <p:nvPr/>
        </p:nvGrpSpPr>
        <p:grpSpPr bwMode="auto">
          <a:xfrm flipH="1">
            <a:off x="2070837" y="365456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122515C8-6628-48D3-9928-94AE0FD23EF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EB86E16-20B7-4B27-BE42-4F7F6A6A4B5F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9C8F5D2-DC37-482C-A2EE-A95E7927CB5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B2BE5E08-BEE2-4648-81F6-C0D51B67DF7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2B41C3A5-F7EE-4123-B630-78FCB11BBAFD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0" name="Graphic 10">
              <a:extLst>
                <a:ext uri="{FF2B5EF4-FFF2-40B4-BE49-F238E27FC236}">
                  <a16:creationId xmlns:a16="http://schemas.microsoft.com/office/drawing/2014/main" id="{755E07F7-E6F2-4FB0-A480-D623D2DDBB4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F3CB9C30-4F3F-4DF2-AE10-AC5439C7D6A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891B8528-25CC-4CD1-9819-CC9677CC71D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A69D765F-AE1C-43F1-AB2C-320BBF239CF5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AA7422E1-AAC6-4847-98CB-E0B8D138BE0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D862E175-B620-4B10-855D-983212792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8457" y="200397"/>
            <a:ext cx="4357307" cy="28031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260CF7F-4760-4072-9C75-A38E51C89C57}"/>
              </a:ext>
            </a:extLst>
          </p:cNvPr>
          <p:cNvSpPr txBox="1"/>
          <p:nvPr/>
        </p:nvSpPr>
        <p:spPr bwMode="auto">
          <a:xfrm>
            <a:off x="8016018" y="1277386"/>
            <a:ext cx="4728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LOD 500</a:t>
            </a:r>
            <a:endParaRPr lang="ru-RU" sz="28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1BEB0227-F49E-4FCE-9B93-B09CFF9F3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4301" y="3500706"/>
            <a:ext cx="5060811" cy="3143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950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4838699" y="-1692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Graphic 10">
            <a:extLst>
              <a:ext uri="{FF2B5EF4-FFF2-40B4-BE49-F238E27FC236}">
                <a16:creationId xmlns:a16="http://schemas.microsoft.com/office/drawing/2014/main" id="{ED96E7E5-137A-48E1-A0F6-692697F23DA6}"/>
              </a:ext>
            </a:extLst>
          </p:cNvPr>
          <p:cNvGrpSpPr/>
          <p:nvPr/>
        </p:nvGrpSpPr>
        <p:grpSpPr bwMode="auto">
          <a:xfrm rot="16200000" flipH="1">
            <a:off x="9499856" y="87445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24" name="Graphic 10">
              <a:extLst>
                <a:ext uri="{FF2B5EF4-FFF2-40B4-BE49-F238E27FC236}">
                  <a16:creationId xmlns:a16="http://schemas.microsoft.com/office/drawing/2014/main" id="{DBA5528F-3A4E-4D86-B7DA-F1E13DDB114E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30" name="Полилиния: фигура 29">
                <a:extLst>
                  <a:ext uri="{FF2B5EF4-FFF2-40B4-BE49-F238E27FC236}">
                    <a16:creationId xmlns:a16="http://schemas.microsoft.com/office/drawing/2014/main" id="{1B10A0E3-8F80-42A3-8526-2D6FE10F180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>
                <a:extLst>
                  <a:ext uri="{FF2B5EF4-FFF2-40B4-BE49-F238E27FC236}">
                    <a16:creationId xmlns:a16="http://schemas.microsoft.com/office/drawing/2014/main" id="{D0655AEF-661F-4B58-A06F-BF0148EDAF1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Полилиния: фигура 32">
                <a:extLst>
                  <a:ext uri="{FF2B5EF4-FFF2-40B4-BE49-F238E27FC236}">
                    <a16:creationId xmlns:a16="http://schemas.microsoft.com/office/drawing/2014/main" id="{150B28D9-1D91-4C9E-A949-D41EEF9124E9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Полилиния: фигура 33">
                <a:extLst>
                  <a:ext uri="{FF2B5EF4-FFF2-40B4-BE49-F238E27FC236}">
                    <a16:creationId xmlns:a16="http://schemas.microsoft.com/office/drawing/2014/main" id="{28C397E7-9AB2-455E-ADDA-7F17E19933D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5" name="Graphic 10">
              <a:extLst>
                <a:ext uri="{FF2B5EF4-FFF2-40B4-BE49-F238E27FC236}">
                  <a16:creationId xmlns:a16="http://schemas.microsoft.com/office/drawing/2014/main" id="{CF2C7DF8-BA68-4684-B774-4A0F07EA39B8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26" name="Полилиния: фигура 25">
                <a:extLst>
                  <a:ext uri="{FF2B5EF4-FFF2-40B4-BE49-F238E27FC236}">
                    <a16:creationId xmlns:a16="http://schemas.microsoft.com/office/drawing/2014/main" id="{097F5FF6-8598-4F04-B4C1-8B396F0186BD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Полилиния: фигура 26">
                <a:extLst>
                  <a:ext uri="{FF2B5EF4-FFF2-40B4-BE49-F238E27FC236}">
                    <a16:creationId xmlns:a16="http://schemas.microsoft.com/office/drawing/2014/main" id="{1FABE4C8-7B02-4B24-9C19-94DCC360B9B4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Полилиния: фигура 27">
                <a:extLst>
                  <a:ext uri="{FF2B5EF4-FFF2-40B4-BE49-F238E27FC236}">
                    <a16:creationId xmlns:a16="http://schemas.microsoft.com/office/drawing/2014/main" id="{C433A709-A1EB-464A-B133-F8C2917E58A1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Полилиния: фигура 28">
                <a:extLst>
                  <a:ext uri="{FF2B5EF4-FFF2-40B4-BE49-F238E27FC236}">
                    <a16:creationId xmlns:a16="http://schemas.microsoft.com/office/drawing/2014/main" id="{1C846062-74AF-4CCA-9A6E-F7EB193C3B29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7" name="Graphic 10">
            <a:extLst>
              <a:ext uri="{FF2B5EF4-FFF2-40B4-BE49-F238E27FC236}">
                <a16:creationId xmlns:a16="http://schemas.microsoft.com/office/drawing/2014/main" id="{39B968C4-25B0-49D3-8ACB-3AA2CEF0D5A5}"/>
              </a:ext>
            </a:extLst>
          </p:cNvPr>
          <p:cNvGrpSpPr/>
          <p:nvPr/>
        </p:nvGrpSpPr>
        <p:grpSpPr bwMode="auto">
          <a:xfrm flipH="1">
            <a:off x="1294398" y="-2361170"/>
            <a:ext cx="6919097" cy="6232309"/>
            <a:chOff x="4200094" y="-894574"/>
            <a:chExt cx="15476321" cy="15476321"/>
          </a:xfrm>
          <a:noFill/>
        </p:grpSpPr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812DCD0F-8613-4961-BE32-BCC76EA24819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6EBDB821-30B5-475E-A07E-5A2EC19ADEF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94EDBC6E-4173-4D3A-8CDD-E9F4D72126F6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677D88E2-85E3-467A-9334-96E32BF7B567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42128" y="653440"/>
            <a:ext cx="47288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Капитальный ремонт </a:t>
            </a:r>
            <a:b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РЦ «Утконос» 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99060" y="680443"/>
            <a:ext cx="4937759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99060" y="1614902"/>
            <a:ext cx="5029200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A61AF7F6-1FE9-4018-9AA0-D45C344D2B1C}"/>
              </a:ext>
            </a:extLst>
          </p:cNvPr>
          <p:cNvSpPr/>
          <p:nvPr/>
        </p:nvSpPr>
        <p:spPr bwMode="auto">
          <a:xfrm>
            <a:off x="90002" y="1743340"/>
            <a:ext cx="4680929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Адрес:</a:t>
            </a:r>
            <a:b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Москва, поселение Сосенское, ул. Поляны, вл. 50 стр. 1-4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Площадь:</a:t>
            </a:r>
            <a:r>
              <a:rPr lang="ru-RU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43 000 м2.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Выполненные работы: </a:t>
            </a:r>
            <a:b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</a:b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Капитальный ремонт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Bim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-модель: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Нет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Наименование заказчика: </a:t>
            </a: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"Новый Импульс-50"</a:t>
            </a:r>
          </a:p>
        </p:txBody>
      </p:sp>
      <p:grpSp>
        <p:nvGrpSpPr>
          <p:cNvPr id="58" name="Graphic 10">
            <a:extLst>
              <a:ext uri="{FF2B5EF4-FFF2-40B4-BE49-F238E27FC236}">
                <a16:creationId xmlns:a16="http://schemas.microsoft.com/office/drawing/2014/main" id="{E881B33C-3B36-475A-891F-39230D3F230D}"/>
              </a:ext>
            </a:extLst>
          </p:cNvPr>
          <p:cNvGrpSpPr/>
          <p:nvPr/>
        </p:nvGrpSpPr>
        <p:grpSpPr bwMode="auto">
          <a:xfrm flipH="1">
            <a:off x="2070837" y="365456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122515C8-6628-48D3-9928-94AE0FD23EF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EB86E16-20B7-4B27-BE42-4F7F6A6A4B5F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9C8F5D2-DC37-482C-A2EE-A95E7927CB5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B2BE5E08-BEE2-4648-81F6-C0D51B67DF7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2B41C3A5-F7EE-4123-B630-78FCB11BBAFD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0" name="Graphic 10">
              <a:extLst>
                <a:ext uri="{FF2B5EF4-FFF2-40B4-BE49-F238E27FC236}">
                  <a16:creationId xmlns:a16="http://schemas.microsoft.com/office/drawing/2014/main" id="{755E07F7-E6F2-4FB0-A480-D623D2DDBB4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F3CB9C30-4F3F-4DF2-AE10-AC5439C7D6A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891B8528-25CC-4CD1-9819-CC9677CC71D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A69D765F-AE1C-43F1-AB2C-320BBF239CF5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AA7422E1-AAC6-4847-98CB-E0B8D138BE0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41" name="object 10">
            <a:extLst>
              <a:ext uri="{FF2B5EF4-FFF2-40B4-BE49-F238E27FC236}">
                <a16:creationId xmlns:a16="http://schemas.microsoft.com/office/drawing/2014/main" id="{E801F557-77E7-4990-9FC9-7B5E46F941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b="10598"/>
          <a:stretch/>
        </p:blipFill>
        <p:spPr>
          <a:xfrm>
            <a:off x="5262817" y="398029"/>
            <a:ext cx="6051108" cy="2770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2" name="object 11">
            <a:extLst>
              <a:ext uri="{FF2B5EF4-FFF2-40B4-BE49-F238E27FC236}">
                <a16:creationId xmlns:a16="http://schemas.microsoft.com/office/drawing/2014/main" id="{DD295CCF-0048-4102-9ED1-28AB57FEC6A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58874" y="3364991"/>
            <a:ext cx="4879478" cy="3383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440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1" y="-16920"/>
            <a:ext cx="12192000" cy="1597365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0" y="300228"/>
            <a:ext cx="6716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Список реализованных объектов проектного отдела ч. 1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248194" y="307727"/>
            <a:ext cx="69646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105854" y="1254335"/>
            <a:ext cx="6822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aphic 10">
            <a:extLst>
              <a:ext uri="{FF2B5EF4-FFF2-40B4-BE49-F238E27FC236}">
                <a16:creationId xmlns:a16="http://schemas.microsoft.com/office/drawing/2014/main" id="{E881B33C-3B36-475A-891F-39230D3F230D}"/>
              </a:ext>
            </a:extLst>
          </p:cNvPr>
          <p:cNvGrpSpPr/>
          <p:nvPr/>
        </p:nvGrpSpPr>
        <p:grpSpPr bwMode="auto">
          <a:xfrm rot="5400000" flipH="1">
            <a:off x="-3459549" y="375352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122515C8-6628-48D3-9928-94AE0FD23EF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EB86E16-20B7-4B27-BE42-4F7F6A6A4B5F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9C8F5D2-DC37-482C-A2EE-A95E7927CB5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B2BE5E08-BEE2-4648-81F6-C0D51B67DF7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2B41C3A5-F7EE-4123-B630-78FCB11BBAFD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0" name="Graphic 10">
              <a:extLst>
                <a:ext uri="{FF2B5EF4-FFF2-40B4-BE49-F238E27FC236}">
                  <a16:creationId xmlns:a16="http://schemas.microsoft.com/office/drawing/2014/main" id="{755E07F7-E6F2-4FB0-A480-D623D2DDBB4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F3CB9C30-4F3F-4DF2-AE10-AC5439C7D6A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891B8528-25CC-4CD1-9819-CC9677CC71D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A69D765F-AE1C-43F1-AB2C-320BBF239CF5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AA7422E1-AAC6-4847-98CB-E0B8D138BE0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1" name="Graphic 10">
            <a:extLst>
              <a:ext uri="{FF2B5EF4-FFF2-40B4-BE49-F238E27FC236}">
                <a16:creationId xmlns:a16="http://schemas.microsoft.com/office/drawing/2014/main" id="{B102AD52-AB8C-4F3A-A762-39151CB3F509}"/>
              </a:ext>
            </a:extLst>
          </p:cNvPr>
          <p:cNvGrpSpPr/>
          <p:nvPr/>
        </p:nvGrpSpPr>
        <p:grpSpPr bwMode="auto">
          <a:xfrm flipH="1">
            <a:off x="7909519" y="-4580456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42" name="Graphic 10">
              <a:extLst>
                <a:ext uri="{FF2B5EF4-FFF2-40B4-BE49-F238E27FC236}">
                  <a16:creationId xmlns:a16="http://schemas.microsoft.com/office/drawing/2014/main" id="{C4DCBF58-82B6-4425-BB11-DEB7C53F164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id="{D7CDB5B1-5A84-42A5-B876-8ACCDBEEEAA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Полилиния: фигура 53">
                <a:extLst>
                  <a:ext uri="{FF2B5EF4-FFF2-40B4-BE49-F238E27FC236}">
                    <a16:creationId xmlns:a16="http://schemas.microsoft.com/office/drawing/2014/main" id="{7D9F1569-5B11-4014-BC7E-6A2CB8371D6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Полилиния: фигура 54">
                <a:extLst>
                  <a:ext uri="{FF2B5EF4-FFF2-40B4-BE49-F238E27FC236}">
                    <a16:creationId xmlns:a16="http://schemas.microsoft.com/office/drawing/2014/main" id="{2A23F5CD-8151-4418-A680-2183FC838677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Полилиния: фигура 55">
                <a:extLst>
                  <a:ext uri="{FF2B5EF4-FFF2-40B4-BE49-F238E27FC236}">
                    <a16:creationId xmlns:a16="http://schemas.microsoft.com/office/drawing/2014/main" id="{A0C8B668-BED0-40F8-872D-E1638D7A2A1C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3" name="Graphic 10">
              <a:extLst>
                <a:ext uri="{FF2B5EF4-FFF2-40B4-BE49-F238E27FC236}">
                  <a16:creationId xmlns:a16="http://schemas.microsoft.com/office/drawing/2014/main" id="{8743A619-8750-49DE-A2D3-8CF8AC529ADA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03EEBD9D-DF81-4F30-AF18-CA6626A84C1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32A50C1F-4A69-467B-B44A-5AB6647768B5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D5803DD1-5B07-47D3-81EC-E20C1EB8D22D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Полилиния: фигура 51">
                <a:extLst>
                  <a:ext uri="{FF2B5EF4-FFF2-40B4-BE49-F238E27FC236}">
                    <a16:creationId xmlns:a16="http://schemas.microsoft.com/office/drawing/2014/main" id="{EFEED0B3-CEF4-48BF-AE8F-90A98E3BF1C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568D52EE-E988-4AE8-97F5-87098D74F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503602" y="6389038"/>
            <a:ext cx="1471391" cy="305201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A8673EA-E5E5-488D-AD26-E02B91F13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371933"/>
              </p:ext>
            </p:extLst>
          </p:nvPr>
        </p:nvGraphicFramePr>
        <p:xfrm>
          <a:off x="1" y="1580446"/>
          <a:ext cx="12192000" cy="4736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849">
                  <a:extLst>
                    <a:ext uri="{9D8B030D-6E8A-4147-A177-3AD203B41FA5}">
                      <a16:colId xmlns:a16="http://schemas.microsoft.com/office/drawing/2014/main" val="2761218549"/>
                    </a:ext>
                  </a:extLst>
                </a:gridCol>
                <a:gridCol w="2881674">
                  <a:extLst>
                    <a:ext uri="{9D8B030D-6E8A-4147-A177-3AD203B41FA5}">
                      <a16:colId xmlns:a16="http://schemas.microsoft.com/office/drawing/2014/main" val="3371968838"/>
                    </a:ext>
                  </a:extLst>
                </a:gridCol>
                <a:gridCol w="3338332">
                  <a:extLst>
                    <a:ext uri="{9D8B030D-6E8A-4147-A177-3AD203B41FA5}">
                      <a16:colId xmlns:a16="http://schemas.microsoft.com/office/drawing/2014/main" val="1311030643"/>
                    </a:ext>
                  </a:extLst>
                </a:gridCol>
                <a:gridCol w="1216445">
                  <a:extLst>
                    <a:ext uri="{9D8B030D-6E8A-4147-A177-3AD203B41FA5}">
                      <a16:colId xmlns:a16="http://schemas.microsoft.com/office/drawing/2014/main" val="1771657668"/>
                    </a:ext>
                  </a:extLst>
                </a:gridCol>
                <a:gridCol w="1905369">
                  <a:extLst>
                    <a:ext uri="{9D8B030D-6E8A-4147-A177-3AD203B41FA5}">
                      <a16:colId xmlns:a16="http://schemas.microsoft.com/office/drawing/2014/main" val="2460947938"/>
                    </a:ext>
                  </a:extLst>
                </a:gridCol>
                <a:gridCol w="2094331">
                  <a:extLst>
                    <a:ext uri="{9D8B030D-6E8A-4147-A177-3AD203B41FA5}">
                      <a16:colId xmlns:a16="http://schemas.microsoft.com/office/drawing/2014/main" val="1679368581"/>
                    </a:ext>
                  </a:extLst>
                </a:gridCol>
              </a:tblGrid>
              <a:tr h="288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№ </a:t>
                      </a:r>
                      <a:r>
                        <a:rPr lang="ru-RU" sz="800" u="none" strike="noStrike" dirty="0" err="1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п.п</a:t>
                      </a:r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Наименование объекта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Адрес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Общая площадь объекта, м2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Заказчик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Состав работ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601588"/>
                  </a:ext>
                </a:extLst>
              </a:tr>
              <a:tr h="4586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Завод по производству продуктов питания "ORION"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район, Никулинское сельское поселение, д. Кривцово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44000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«Орион Интернейшнл Евро»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Корректировка РД, ПД в рамках проектного сопровождения и авторского надзора,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79835"/>
                  </a:ext>
                </a:extLst>
              </a:tr>
              <a:tr h="1834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Галерея предпродажной подготовки овощей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обл., Кесовогорский р-н, д. Лисково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1000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«Дуэт»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ПД, РД,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26209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Здание металлообрабатывающего производства со встроенным АБК, расположенное по адресу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р-н, Бурашевское с/п, в р-не д. Садыково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1482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«Лихтгиттер Рус»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498106"/>
                  </a:ext>
                </a:extLst>
              </a:tr>
              <a:tr h="248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Здание металлообрабатывающего производства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р-н,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Бурашевское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с/п, в р-не д.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Садыково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2400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«Эс Ай Ди»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051614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5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Здание производства светопрозрачных ограждающих конструкций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обл., Калининский р-н, с/п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Никулинское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дер. Лебедево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8492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«Фасад Технолоджис»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333772"/>
                  </a:ext>
                </a:extLst>
              </a:tr>
              <a:tr h="248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6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Производственное здание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обл.,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. Ступино,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г.п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. Жилево, д.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Шматово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"АОЗТ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Колычево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6972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«Флекс Филмс Рус»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98344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7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Склад непродовольственных товаров на территории АО фирма ОРТ Универсал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 Тверь,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пр-кт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Николая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Корыткова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. Строение №4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1484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фирма ОРТ «Универсал»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443993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8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Склад непродовольственных товаров на территории АО фирма ОРТ Универсал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 Тверь, пр-кт Николая Корыткова. Строение №5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1482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фирма ОРТ «Универсал»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58567"/>
                  </a:ext>
                </a:extLst>
              </a:tr>
              <a:tr h="366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9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Реконструкция под склад непродовольственных товаров на территории АО фирма ОРТ Универсал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 Тверь, пр-кт Николая Корыткова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4464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фирма ОРТ «Универсал»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985502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10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Цех для холодной высадки и термической закалки роликов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р-н, Бурашевское с/п, промзона Боровлево-2, комплекс 1"В"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1839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«ТЕК-КОМ»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14167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11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Производственный цех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р-н, Бурашевское с/п, промзона Боровлево-2, комплекс 1"В"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1485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«ТЕК-КОМ»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212638"/>
                  </a:ext>
                </a:extLst>
              </a:tr>
              <a:tr h="3700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12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Здание по производству металлоконструкций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район, Бурашевское сельское поселение, д. Садыково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4855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«Структура»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корректировка ПД,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706976"/>
                  </a:ext>
                </a:extLst>
              </a:tr>
              <a:tr h="3700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13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Станция технического обслуживания легковых автомобилей №3 (СТО-3)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м. р-н Калининский, с.п. Бурашевское, тер. автодорога Москва-Санкт-Петербург, ул. 165 километр, территория АО "Румос Авто"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1045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«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Румос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-Авто»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РнС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963571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14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Реконструкция производственного корпуса №3 ООО "МЕТАВР"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м. р-н, с.п. Бурашевское, промышленная зона Боровлево-2, зд. 2Б, стр. 4.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3712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«Метавр»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120520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15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Реконструкция административно-бытового корпуса ООО «МЕТАВР»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м. р-н, с.п. Бурашевское, промышленная зона Боровлево-2, зд. 2Б.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1158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«Метавр»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03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49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1" y="-16920"/>
            <a:ext cx="12192000" cy="1597365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grpSp>
        <p:nvGrpSpPr>
          <p:cNvPr id="58" name="Graphic 10">
            <a:extLst>
              <a:ext uri="{FF2B5EF4-FFF2-40B4-BE49-F238E27FC236}">
                <a16:creationId xmlns:a16="http://schemas.microsoft.com/office/drawing/2014/main" id="{E881B33C-3B36-475A-891F-39230D3F230D}"/>
              </a:ext>
            </a:extLst>
          </p:cNvPr>
          <p:cNvGrpSpPr/>
          <p:nvPr/>
        </p:nvGrpSpPr>
        <p:grpSpPr bwMode="auto">
          <a:xfrm rot="5400000" flipH="1">
            <a:off x="-3459549" y="375352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122515C8-6628-48D3-9928-94AE0FD23EF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EB86E16-20B7-4B27-BE42-4F7F6A6A4B5F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9C8F5D2-DC37-482C-A2EE-A95E7927CB5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B2BE5E08-BEE2-4648-81F6-C0D51B67DF7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2B41C3A5-F7EE-4123-B630-78FCB11BBAFD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0" name="Graphic 10">
              <a:extLst>
                <a:ext uri="{FF2B5EF4-FFF2-40B4-BE49-F238E27FC236}">
                  <a16:creationId xmlns:a16="http://schemas.microsoft.com/office/drawing/2014/main" id="{755E07F7-E6F2-4FB0-A480-D623D2DDBB4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F3CB9C30-4F3F-4DF2-AE10-AC5439C7D6A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891B8528-25CC-4CD1-9819-CC9677CC71D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A69D765F-AE1C-43F1-AB2C-320BBF239CF5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AA7422E1-AAC6-4847-98CB-E0B8D138BE0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1" name="Graphic 10">
            <a:extLst>
              <a:ext uri="{FF2B5EF4-FFF2-40B4-BE49-F238E27FC236}">
                <a16:creationId xmlns:a16="http://schemas.microsoft.com/office/drawing/2014/main" id="{B102AD52-AB8C-4F3A-A762-39151CB3F509}"/>
              </a:ext>
            </a:extLst>
          </p:cNvPr>
          <p:cNvGrpSpPr/>
          <p:nvPr/>
        </p:nvGrpSpPr>
        <p:grpSpPr bwMode="auto">
          <a:xfrm flipH="1">
            <a:off x="7909519" y="-4580456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42" name="Graphic 10">
              <a:extLst>
                <a:ext uri="{FF2B5EF4-FFF2-40B4-BE49-F238E27FC236}">
                  <a16:creationId xmlns:a16="http://schemas.microsoft.com/office/drawing/2014/main" id="{C4DCBF58-82B6-4425-BB11-DEB7C53F164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id="{D7CDB5B1-5A84-42A5-B876-8ACCDBEEEAA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Полилиния: фигура 53">
                <a:extLst>
                  <a:ext uri="{FF2B5EF4-FFF2-40B4-BE49-F238E27FC236}">
                    <a16:creationId xmlns:a16="http://schemas.microsoft.com/office/drawing/2014/main" id="{7D9F1569-5B11-4014-BC7E-6A2CB8371D6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Полилиния: фигура 54">
                <a:extLst>
                  <a:ext uri="{FF2B5EF4-FFF2-40B4-BE49-F238E27FC236}">
                    <a16:creationId xmlns:a16="http://schemas.microsoft.com/office/drawing/2014/main" id="{2A23F5CD-8151-4418-A680-2183FC838677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Полилиния: фигура 55">
                <a:extLst>
                  <a:ext uri="{FF2B5EF4-FFF2-40B4-BE49-F238E27FC236}">
                    <a16:creationId xmlns:a16="http://schemas.microsoft.com/office/drawing/2014/main" id="{A0C8B668-BED0-40F8-872D-E1638D7A2A1C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3" name="Graphic 10">
              <a:extLst>
                <a:ext uri="{FF2B5EF4-FFF2-40B4-BE49-F238E27FC236}">
                  <a16:creationId xmlns:a16="http://schemas.microsoft.com/office/drawing/2014/main" id="{8743A619-8750-49DE-A2D3-8CF8AC529ADA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03EEBD9D-DF81-4F30-AF18-CA6626A84C1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32A50C1F-4A69-467B-B44A-5AB6647768B5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D5803DD1-5B07-47D3-81EC-E20C1EB8D22D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Полилиния: фигура 51">
                <a:extLst>
                  <a:ext uri="{FF2B5EF4-FFF2-40B4-BE49-F238E27FC236}">
                    <a16:creationId xmlns:a16="http://schemas.microsoft.com/office/drawing/2014/main" id="{EFEED0B3-CEF4-48BF-AE8F-90A98E3BF1C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568D52EE-E988-4AE8-97F5-87098D74F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503602" y="6389038"/>
            <a:ext cx="1471391" cy="305201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DAE7373-A31F-4B62-B57E-0BB7B3540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880983"/>
              </p:ext>
            </p:extLst>
          </p:nvPr>
        </p:nvGraphicFramePr>
        <p:xfrm>
          <a:off x="0" y="1580445"/>
          <a:ext cx="12191998" cy="45363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5848">
                  <a:extLst>
                    <a:ext uri="{9D8B030D-6E8A-4147-A177-3AD203B41FA5}">
                      <a16:colId xmlns:a16="http://schemas.microsoft.com/office/drawing/2014/main" val="505860908"/>
                    </a:ext>
                  </a:extLst>
                </a:gridCol>
                <a:gridCol w="2881672">
                  <a:extLst>
                    <a:ext uri="{9D8B030D-6E8A-4147-A177-3AD203B41FA5}">
                      <a16:colId xmlns:a16="http://schemas.microsoft.com/office/drawing/2014/main" val="4290258432"/>
                    </a:ext>
                  </a:extLst>
                </a:gridCol>
                <a:gridCol w="3338333">
                  <a:extLst>
                    <a:ext uri="{9D8B030D-6E8A-4147-A177-3AD203B41FA5}">
                      <a16:colId xmlns:a16="http://schemas.microsoft.com/office/drawing/2014/main" val="2861751673"/>
                    </a:ext>
                  </a:extLst>
                </a:gridCol>
                <a:gridCol w="1216444">
                  <a:extLst>
                    <a:ext uri="{9D8B030D-6E8A-4147-A177-3AD203B41FA5}">
                      <a16:colId xmlns:a16="http://schemas.microsoft.com/office/drawing/2014/main" val="1172349768"/>
                    </a:ext>
                  </a:extLst>
                </a:gridCol>
                <a:gridCol w="1905369">
                  <a:extLst>
                    <a:ext uri="{9D8B030D-6E8A-4147-A177-3AD203B41FA5}">
                      <a16:colId xmlns:a16="http://schemas.microsoft.com/office/drawing/2014/main" val="2032636809"/>
                    </a:ext>
                  </a:extLst>
                </a:gridCol>
                <a:gridCol w="2094332">
                  <a:extLst>
                    <a:ext uri="{9D8B030D-6E8A-4147-A177-3AD203B41FA5}">
                      <a16:colId xmlns:a16="http://schemas.microsoft.com/office/drawing/2014/main" val="3389082856"/>
                    </a:ext>
                  </a:extLst>
                </a:gridCol>
              </a:tblGrid>
              <a:tr h="380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№ </a:t>
                      </a:r>
                      <a:r>
                        <a:rPr lang="ru-RU" sz="800" b="1" u="none" strike="noStrike" dirty="0" err="1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п.п</a:t>
                      </a:r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.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Наименование объекта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Адрес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Общая площадь объекта, м2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Заказчик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Состав работ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782589"/>
                  </a:ext>
                </a:extLst>
              </a:tr>
              <a:tr h="561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16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Здание производства подшипников TRB\DGBB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м. р-н, с.п. Бурашевское, в р-не д. Садыково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14200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«ТЕК-КОМ»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корректировка ПД, ЗОС, ввод в эксплуатацию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844641"/>
                  </a:ext>
                </a:extLst>
              </a:tr>
              <a:tr h="2418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17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Склад №11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 Тверь, пр-кт Николая Корыткова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1480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фирма ОРТ «Универсал»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472261"/>
                  </a:ext>
                </a:extLst>
              </a:tr>
              <a:tr h="454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18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Производственный комплекс (2 этапа строительства)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</a:t>
                      </a:r>
                      <a:b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м.р-н Калининский, с.п. Бурашевское, д. Садыково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5400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«Эс Ай Ди»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корректировка ПД, ЗОС, ввод в эксплуатацию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942718"/>
                  </a:ext>
                </a:extLst>
              </a:tr>
              <a:tr h="2418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19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Склад на территории ООО «Си-Продукт»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г. Торжок, Калининское шоссе, д 41д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1486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«Си-Продукт»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ПД, РД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86363"/>
                  </a:ext>
                </a:extLst>
              </a:tr>
              <a:tr h="364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20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Комплекс по переработке овощей. Реконструкция склада второй очереди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обл., г. Серпухов д. Ивановское, тер. </a:t>
                      </a:r>
                      <a:r>
                        <a:rPr lang="ru-RU" sz="800" u="none" strike="noStrike" dirty="0" err="1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Маревен</a:t>
                      </a:r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Фуд</a:t>
                      </a:r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Сэнтрал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29052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«Маревен Фуд Сэнтрал»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Корректировка РД в рамках проектного сопровождения и авторского надзора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171478"/>
                  </a:ext>
                </a:extLst>
              </a:tr>
              <a:tr h="362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21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Производственно-складское здание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р-н, Бурашевское с/п, в</a:t>
                      </a:r>
                      <a:b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районе д. Садыково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1485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«Структура»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ПД, РД, РнС, проектное сопровождение, ввод в эксплуатацию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025130"/>
                  </a:ext>
                </a:extLst>
              </a:tr>
              <a:tr h="2660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22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Производственное здание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обл., г. Кувшиново, ул. Октябрьская, стр. 5, корп. 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1155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«СФТ Пакеджинг»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Корректировка ПД, РнС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050767"/>
                  </a:ext>
                </a:extLst>
              </a:tr>
              <a:tr h="561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23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Реконструкция склада готовой продукции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область, г. Клин, с. Спас-Заулок, Сосновый бор, 36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10403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«Клинский стекольный завод»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сопровождение, авторский надзор, корректировка ПД, ЗОС, ввод в эксплуатацию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467392"/>
                  </a:ext>
                </a:extLst>
              </a:tr>
              <a:tr h="3742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24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Корпус производственно-складского назначения. Реконструкция</a:t>
                      </a:r>
                      <a:b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склада второй очереди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обл., г. Серпухов д. Ивановское, тер. Маревен Фуд Сэнтрал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30122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</a:t>
                      </a:r>
                      <a:r>
                        <a:rPr lang="ru-RU" sz="800" u="none" strike="noStrike" dirty="0" err="1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Маревен</a:t>
                      </a:r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Фуд</a:t>
                      </a:r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Сэнтрал</a:t>
                      </a:r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ПД, РД, проектное сопровождение, ЗОС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317912"/>
                  </a:ext>
                </a:extLst>
              </a:tr>
              <a:tr h="362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25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Производственно-складское здание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р-н, Бурашевское с/п, в р-не д. Садыково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1480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«</a:t>
                      </a:r>
                      <a:r>
                        <a:rPr lang="ru-RU" sz="800" u="none" strike="noStrike" dirty="0" err="1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Лихтгиттер</a:t>
                      </a:r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Рус»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сопровождение, ввод в эксплуатацию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653504"/>
                  </a:ext>
                </a:extLst>
              </a:tr>
              <a:tr h="362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26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Склад со встроенным АБК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городской округ город Тверь, город Тверь, проспект Октябрьский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955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«Электрогарант»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ПД, РД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5802" marR="5802" marT="5802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644398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75C6EC38-F92A-47BE-8D8E-A552D35C284F}"/>
              </a:ext>
            </a:extLst>
          </p:cNvPr>
          <p:cNvSpPr txBox="1"/>
          <p:nvPr/>
        </p:nvSpPr>
        <p:spPr bwMode="auto">
          <a:xfrm>
            <a:off x="0" y="300228"/>
            <a:ext cx="6716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Список реализованных объектов проектного отдела ч. 2</a:t>
            </a: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16D65DD-9D8B-4A3D-928D-923F5ABE9BD4}"/>
              </a:ext>
            </a:extLst>
          </p:cNvPr>
          <p:cNvCxnSpPr>
            <a:cxnSpLocks/>
          </p:cNvCxnSpPr>
          <p:nvPr/>
        </p:nvCxnSpPr>
        <p:spPr bwMode="auto">
          <a:xfrm>
            <a:off x="-248194" y="307727"/>
            <a:ext cx="69646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4A1B970F-81C2-4DBD-AFAB-13233E727842}"/>
              </a:ext>
            </a:extLst>
          </p:cNvPr>
          <p:cNvCxnSpPr>
            <a:cxnSpLocks/>
          </p:cNvCxnSpPr>
          <p:nvPr/>
        </p:nvCxnSpPr>
        <p:spPr bwMode="auto">
          <a:xfrm>
            <a:off x="-105854" y="1254335"/>
            <a:ext cx="6822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687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74175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9" name="Graphic 10"/>
          <p:cNvGrpSpPr/>
          <p:nvPr/>
        </p:nvGrpSpPr>
        <p:grpSpPr bwMode="auto">
          <a:xfrm flipH="1">
            <a:off x="-4737871" y="-587829"/>
            <a:ext cx="13827623" cy="15169576"/>
            <a:chOff x="4200094" y="-2396531"/>
            <a:chExt cx="15476321" cy="16978278"/>
          </a:xfrm>
          <a:noFill/>
        </p:grpSpPr>
        <p:grpSp>
          <p:nvGrpSpPr>
            <p:cNvPr id="30" name="Graphic 10"/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31" name="Полилиния: фигура 30"/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Полилиния: фигура 31"/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Полилиния: фигура 32"/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Полилиния: фигура 33"/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5" name="Graphic 10"/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36" name="Полилиния: фигура 35"/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Полилиния: фигура 36"/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Полилиния: фигура 37"/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Полилиния: фигура 38"/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7" name="Picture 6" descr="A black and white logo&#10;&#10;Description automatically generated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50863" y="815521"/>
            <a:ext cx="3971709" cy="11352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7165872" y="2284913"/>
            <a:ext cx="4989449" cy="2123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400" b="1" i="0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Мощности</a:t>
            </a:r>
          </a:p>
          <a:p>
            <a:pPr algn="ctr"/>
            <a:r>
              <a:rPr lang="ru-RU" sz="4400" i="0" dirty="0">
                <a:solidFill>
                  <a:schemeClr val="bg1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группы компаний</a:t>
            </a:r>
            <a:br>
              <a:rPr lang="ru-RU" sz="4400" i="0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4400" i="0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«</a:t>
            </a:r>
            <a:r>
              <a:rPr lang="ru-RU" sz="4400" b="1" i="0" dirty="0">
                <a:solidFill>
                  <a:schemeClr val="bg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Пальметто</a:t>
            </a:r>
            <a:r>
              <a:rPr lang="ru-RU" sz="4400" b="1" i="0" dirty="0">
                <a:solidFill>
                  <a:srgbClr val="FFFFFF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»</a:t>
            </a:r>
            <a:endParaRPr lang="ru-RU" sz="4400" b="1" i="0" dirty="0">
              <a:solidFill>
                <a:schemeClr val="bg1"/>
              </a:solidFill>
              <a:effectLst/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331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74175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TextBox 10">
            <a:extLst>
              <a:ext uri="{FF2B5EF4-FFF2-40B4-BE49-F238E27FC236}">
                <a16:creationId xmlns:a16="http://schemas.microsoft.com/office/drawing/2014/main" id="{A076FB9B-2F24-453C-98F5-77495BBEAA4D}"/>
              </a:ext>
            </a:extLst>
          </p:cNvPr>
          <p:cNvSpPr txBox="1"/>
          <p:nvPr/>
        </p:nvSpPr>
        <p:spPr bwMode="auto">
          <a:xfrm>
            <a:off x="10559472" y="0"/>
            <a:ext cx="1632528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660FFD2-8F34-4967-BC73-B90327D06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533374" y="6401809"/>
            <a:ext cx="1547660" cy="321021"/>
          </a:xfrm>
          <a:prstGeom prst="rect">
            <a:avLst/>
          </a:prstGeom>
        </p:spPr>
      </p:pic>
      <p:grpSp>
        <p:nvGrpSpPr>
          <p:cNvPr id="17" name="Graphic 10">
            <a:extLst>
              <a:ext uri="{FF2B5EF4-FFF2-40B4-BE49-F238E27FC236}">
                <a16:creationId xmlns:a16="http://schemas.microsoft.com/office/drawing/2014/main" id="{20BF0417-C592-433A-98B5-096A3CA59A37}"/>
              </a:ext>
            </a:extLst>
          </p:cNvPr>
          <p:cNvGrpSpPr/>
          <p:nvPr/>
        </p:nvGrpSpPr>
        <p:grpSpPr bwMode="auto">
          <a:xfrm flipH="1">
            <a:off x="9196962" y="-4430319"/>
            <a:ext cx="4898369" cy="5924446"/>
            <a:chOff x="6453512" y="-2396531"/>
            <a:chExt cx="10956448" cy="14711822"/>
          </a:xfrm>
          <a:noFill/>
        </p:grpSpPr>
        <p:grpSp>
          <p:nvGrpSpPr>
            <p:cNvPr id="41" name="Graphic 10">
              <a:extLst>
                <a:ext uri="{FF2B5EF4-FFF2-40B4-BE49-F238E27FC236}">
                  <a16:creationId xmlns:a16="http://schemas.microsoft.com/office/drawing/2014/main" id="{1BEA0D9B-928D-4BDD-806C-0FDB24A75177}"/>
                </a:ext>
              </a:extLst>
            </p:cNvPr>
            <p:cNvGrpSpPr/>
            <p:nvPr/>
          </p:nvGrpSpPr>
          <p:grpSpPr bwMode="auto">
            <a:xfrm>
              <a:off x="6466549" y="1371880"/>
              <a:ext cx="10943411" cy="10943411"/>
              <a:chOff x="6466549" y="1371880"/>
              <a:chExt cx="10943411" cy="10943411"/>
            </a:xfrm>
            <a:noFill/>
          </p:grpSpPr>
          <p:sp>
            <p:nvSpPr>
              <p:cNvPr id="47" name="Полилиния: фигура 46">
                <a:extLst>
                  <a:ext uri="{FF2B5EF4-FFF2-40B4-BE49-F238E27FC236}">
                    <a16:creationId xmlns:a16="http://schemas.microsoft.com/office/drawing/2014/main" id="{6720030D-7B16-4ED3-A47C-0AE994E59B2C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Полилиния: фигура 47">
                <a:extLst>
                  <a:ext uri="{FF2B5EF4-FFF2-40B4-BE49-F238E27FC236}">
                    <a16:creationId xmlns:a16="http://schemas.microsoft.com/office/drawing/2014/main" id="{74A08A5E-E795-4259-B312-5A06F53AC1B1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Полилиния: фигура 48">
                <a:extLst>
                  <a:ext uri="{FF2B5EF4-FFF2-40B4-BE49-F238E27FC236}">
                    <a16:creationId xmlns:a16="http://schemas.microsoft.com/office/drawing/2014/main" id="{5A30BE55-06F9-4E72-95F4-FF620BDE22EE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Полилиния: фигура 49">
                <a:extLst>
                  <a:ext uri="{FF2B5EF4-FFF2-40B4-BE49-F238E27FC236}">
                    <a16:creationId xmlns:a16="http://schemas.microsoft.com/office/drawing/2014/main" id="{919FE81A-522F-4820-BF8E-BD27581D3948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2" name="Graphic 10">
              <a:extLst>
                <a:ext uri="{FF2B5EF4-FFF2-40B4-BE49-F238E27FC236}">
                  <a16:creationId xmlns:a16="http://schemas.microsoft.com/office/drawing/2014/main" id="{FB1AC6C7-F303-4CCF-BC63-812A01246413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6" cy="10955560"/>
              <a:chOff x="6453512" y="-2396531"/>
              <a:chExt cx="2054196" cy="10955560"/>
            </a:xfrm>
          </p:grpSpPr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445A1E32-D1A0-4A40-AFE3-6E8486E6E7F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0ADB03AF-0BB7-4414-9EA6-EEFD5AB7BAFF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0120EB1B-94AB-4829-844A-8A715EC878F1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36C3A7E1-5B4F-4047-967A-016DBBEA803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</p:grpSp>
      </p:grp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94E13211-60F5-4A23-BD46-06A7904168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5737381"/>
              </p:ext>
            </p:extLst>
          </p:nvPr>
        </p:nvGraphicFramePr>
        <p:xfrm>
          <a:off x="4999622" y="2590066"/>
          <a:ext cx="7047938" cy="3861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25">
            <a:extLst>
              <a:ext uri="{FF2B5EF4-FFF2-40B4-BE49-F238E27FC236}">
                <a16:creationId xmlns:a16="http://schemas.microsoft.com/office/drawing/2014/main" id="{ED1C1948-BAA3-4AA7-AE76-FBDDA0F8A825}"/>
              </a:ext>
            </a:extLst>
          </p:cNvPr>
          <p:cNvSpPr txBox="1"/>
          <p:nvPr/>
        </p:nvSpPr>
        <p:spPr bwMode="auto">
          <a:xfrm>
            <a:off x="4999622" y="2409539"/>
            <a:ext cx="6854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ru-RU" sz="1800" b="1" i="0" kern="1200" cap="all" spc="50" baseline="0" dirty="0">
                <a:solidFill>
                  <a:srgbClr val="FFFFFF"/>
                </a:solidFill>
                <a:effectLst/>
              </a:rPr>
              <a:t>Выручка «ООО Пальметто ТГМ Интернешнл» в млн. руб.</a:t>
            </a:r>
            <a:endParaRPr lang="ru-RU" sz="4000" dirty="0">
              <a:effectLst/>
            </a:endParaRPr>
          </a:p>
        </p:txBody>
      </p:sp>
      <p:sp>
        <p:nvSpPr>
          <p:cNvPr id="20" name="TextBox 40">
            <a:extLst>
              <a:ext uri="{FF2B5EF4-FFF2-40B4-BE49-F238E27FC236}">
                <a16:creationId xmlns:a16="http://schemas.microsoft.com/office/drawing/2014/main" id="{065D0889-5AA9-4742-87EF-D28A04664590}"/>
              </a:ext>
            </a:extLst>
          </p:cNvPr>
          <p:cNvSpPr txBox="1"/>
          <p:nvPr/>
        </p:nvSpPr>
        <p:spPr bwMode="auto">
          <a:xfrm>
            <a:off x="6311130" y="450420"/>
            <a:ext cx="2475277" cy="1138773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sz="3200" dirty="0">
                <a:ln>
                  <a:solidFill>
                    <a:srgbClr val="084175"/>
                  </a:solidFill>
                </a:ln>
                <a:solidFill>
                  <a:srgbClr val="084175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331 000 М2</a:t>
            </a:r>
            <a:br>
              <a:rPr lang="ru-RU" b="1" dirty="0"/>
            </a:br>
            <a:r>
              <a:rPr lang="ru-RU" dirty="0">
                <a:ln>
                  <a:solidFill>
                    <a:srgbClr val="084175"/>
                  </a:solidFill>
                </a:ln>
                <a:solidFill>
                  <a:srgbClr val="084175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общая площадь </a:t>
            </a:r>
          </a:p>
          <a:p>
            <a:pPr lvl="0" algn="ctr"/>
            <a:r>
              <a:rPr lang="ru-RU" dirty="0">
                <a:ln>
                  <a:solidFill>
                    <a:srgbClr val="084175"/>
                  </a:solidFill>
                </a:ln>
                <a:solidFill>
                  <a:srgbClr val="084175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строительства</a:t>
            </a:r>
          </a:p>
        </p:txBody>
      </p:sp>
      <p:sp>
        <p:nvSpPr>
          <p:cNvPr id="21" name="TextBox 41">
            <a:extLst>
              <a:ext uri="{FF2B5EF4-FFF2-40B4-BE49-F238E27FC236}">
                <a16:creationId xmlns:a16="http://schemas.microsoft.com/office/drawing/2014/main" id="{C27317C3-CB8D-4F0B-A4FA-607BC6E36A51}"/>
              </a:ext>
            </a:extLst>
          </p:cNvPr>
          <p:cNvSpPr txBox="1"/>
          <p:nvPr/>
        </p:nvSpPr>
        <p:spPr bwMode="auto">
          <a:xfrm>
            <a:off x="2483713" y="5801555"/>
            <a:ext cx="2020819" cy="584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sz="3200" dirty="0">
                <a:ln>
                  <a:solidFill>
                    <a:srgbClr val="084175"/>
                  </a:solidFill>
                </a:ln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8 </a:t>
            </a:r>
            <a:r>
              <a:rPr lang="ru-RU" dirty="0">
                <a:ln>
                  <a:solidFill>
                    <a:srgbClr val="084175"/>
                  </a:solidFill>
                </a:ln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лет на рынке</a:t>
            </a: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9AAC37A6-779A-44AC-A3DB-EAF7E14ECE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682034"/>
              </p:ext>
            </p:extLst>
          </p:nvPr>
        </p:nvGraphicFramePr>
        <p:xfrm>
          <a:off x="-127395" y="2246958"/>
          <a:ext cx="6047643" cy="289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TextBox 43">
            <a:extLst>
              <a:ext uri="{FF2B5EF4-FFF2-40B4-BE49-F238E27FC236}">
                <a16:creationId xmlns:a16="http://schemas.microsoft.com/office/drawing/2014/main" id="{7F96DADB-05F8-474B-8FD3-43BE79213730}"/>
              </a:ext>
            </a:extLst>
          </p:cNvPr>
          <p:cNvSpPr txBox="1"/>
          <p:nvPr/>
        </p:nvSpPr>
        <p:spPr bwMode="auto">
          <a:xfrm>
            <a:off x="2318071" y="3156536"/>
            <a:ext cx="57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084175"/>
                </a:solidFill>
                <a:latin typeface="Onest Regular"/>
              </a:rPr>
              <a:t>145</a:t>
            </a:r>
            <a:endParaRPr lang="ru-RU" sz="2800" dirty="0">
              <a:solidFill>
                <a:srgbClr val="084175"/>
              </a:solidFill>
            </a:endParaRPr>
          </a:p>
        </p:txBody>
      </p:sp>
      <p:sp>
        <p:nvSpPr>
          <p:cNvPr id="24" name="TextBox 44">
            <a:extLst>
              <a:ext uri="{FF2B5EF4-FFF2-40B4-BE49-F238E27FC236}">
                <a16:creationId xmlns:a16="http://schemas.microsoft.com/office/drawing/2014/main" id="{B6137793-B593-437C-8C7C-91B5EB9F2B63}"/>
              </a:ext>
            </a:extLst>
          </p:cNvPr>
          <p:cNvSpPr txBox="1"/>
          <p:nvPr/>
        </p:nvSpPr>
        <p:spPr bwMode="auto">
          <a:xfrm>
            <a:off x="2996341" y="4301164"/>
            <a:ext cx="638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084175"/>
                </a:solidFill>
                <a:latin typeface="Onest Regular"/>
              </a:rPr>
              <a:t>602</a:t>
            </a:r>
            <a:endParaRPr lang="ru-RU" sz="2800" dirty="0">
              <a:solidFill>
                <a:srgbClr val="084175"/>
              </a:solidFill>
            </a:endParaRPr>
          </a:p>
        </p:txBody>
      </p:sp>
      <p:sp>
        <p:nvSpPr>
          <p:cNvPr id="25" name="TextBox 49">
            <a:extLst>
              <a:ext uri="{FF2B5EF4-FFF2-40B4-BE49-F238E27FC236}">
                <a16:creationId xmlns:a16="http://schemas.microsoft.com/office/drawing/2014/main" id="{A7571EB2-B1D5-4F4F-937A-067187E10831}"/>
              </a:ext>
            </a:extLst>
          </p:cNvPr>
          <p:cNvSpPr txBox="1"/>
          <p:nvPr/>
        </p:nvSpPr>
        <p:spPr bwMode="auto">
          <a:xfrm>
            <a:off x="87186" y="468074"/>
            <a:ext cx="492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Рост компании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D763F89D-E198-4B22-B250-11231080686B}"/>
              </a:ext>
            </a:extLst>
          </p:cNvPr>
          <p:cNvCxnSpPr>
            <a:cxnSpLocks/>
          </p:cNvCxnSpPr>
          <p:nvPr/>
        </p:nvCxnSpPr>
        <p:spPr bwMode="auto">
          <a:xfrm>
            <a:off x="0" y="450420"/>
            <a:ext cx="5014905" cy="1765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E9254DA4-4660-4528-B52C-0DF927569020}"/>
              </a:ext>
            </a:extLst>
          </p:cNvPr>
          <p:cNvCxnSpPr>
            <a:cxnSpLocks/>
          </p:cNvCxnSpPr>
          <p:nvPr/>
        </p:nvCxnSpPr>
        <p:spPr bwMode="auto">
          <a:xfrm>
            <a:off x="-198120" y="991294"/>
            <a:ext cx="52130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 descr="Изображение выглядит как символ, линия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0974B23-6DF6-46E3-906D-FB7D5D6D7C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 rot="10800000">
            <a:off x="2827916" y="396581"/>
            <a:ext cx="666206" cy="666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57579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74175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7F61F35-59C1-4AB7-B4FE-9EC92997F77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4936" y="1148727"/>
            <a:ext cx="8560809" cy="5707206"/>
          </a:xfrm>
          <a:prstGeom prst="rect">
            <a:avLst/>
          </a:prstGeom>
        </p:spPr>
      </p:pic>
      <p:sp>
        <p:nvSpPr>
          <p:cNvPr id="30" name="TextBox 41">
            <a:extLst>
              <a:ext uri="{FF2B5EF4-FFF2-40B4-BE49-F238E27FC236}">
                <a16:creationId xmlns:a16="http://schemas.microsoft.com/office/drawing/2014/main" id="{79FA3C8D-C094-4C7C-BBE9-6ED893D45DF5}"/>
              </a:ext>
            </a:extLst>
          </p:cNvPr>
          <p:cNvSpPr txBox="1"/>
          <p:nvPr/>
        </p:nvSpPr>
        <p:spPr bwMode="auto">
          <a:xfrm>
            <a:off x="2992662" y="3607823"/>
            <a:ext cx="1066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Москва</a:t>
            </a:r>
          </a:p>
        </p:txBody>
      </p:sp>
      <p:sp>
        <p:nvSpPr>
          <p:cNvPr id="31" name="TextBox 43">
            <a:extLst>
              <a:ext uri="{FF2B5EF4-FFF2-40B4-BE49-F238E27FC236}">
                <a16:creationId xmlns:a16="http://schemas.microsoft.com/office/drawing/2014/main" id="{279AACA5-D2A7-4984-BE03-528E526960FA}"/>
              </a:ext>
            </a:extLst>
          </p:cNvPr>
          <p:cNvSpPr txBox="1"/>
          <p:nvPr/>
        </p:nvSpPr>
        <p:spPr bwMode="auto">
          <a:xfrm>
            <a:off x="1933541" y="2744680"/>
            <a:ext cx="1655821" cy="28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Санкт-Петербург</a:t>
            </a:r>
          </a:p>
        </p:txBody>
      </p:sp>
      <p:sp>
        <p:nvSpPr>
          <p:cNvPr id="32" name="TextBox 45">
            <a:extLst>
              <a:ext uri="{FF2B5EF4-FFF2-40B4-BE49-F238E27FC236}">
                <a16:creationId xmlns:a16="http://schemas.microsoft.com/office/drawing/2014/main" id="{BB0D7031-862D-462B-8A38-968C71088BF4}"/>
              </a:ext>
            </a:extLst>
          </p:cNvPr>
          <p:cNvSpPr txBox="1"/>
          <p:nvPr/>
        </p:nvSpPr>
        <p:spPr bwMode="auto">
          <a:xfrm>
            <a:off x="2973061" y="3461173"/>
            <a:ext cx="1066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Тверь</a:t>
            </a:r>
          </a:p>
        </p:txBody>
      </p:sp>
      <p:sp>
        <p:nvSpPr>
          <p:cNvPr id="33" name="TextBox 47">
            <a:extLst>
              <a:ext uri="{FF2B5EF4-FFF2-40B4-BE49-F238E27FC236}">
                <a16:creationId xmlns:a16="http://schemas.microsoft.com/office/drawing/2014/main" id="{ED4A9462-1A6B-436B-B030-D6C50CCB3263}"/>
              </a:ext>
            </a:extLst>
          </p:cNvPr>
          <p:cNvSpPr txBox="1"/>
          <p:nvPr/>
        </p:nvSpPr>
        <p:spPr bwMode="auto">
          <a:xfrm>
            <a:off x="8093684" y="5420936"/>
            <a:ext cx="1353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Владивосток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0C7AE0C-DE80-4CE6-A9D8-70FC1F38B478}"/>
              </a:ext>
            </a:extLst>
          </p:cNvPr>
          <p:cNvSpPr/>
          <p:nvPr/>
        </p:nvSpPr>
        <p:spPr bwMode="auto">
          <a:xfrm rot="17610158">
            <a:off x="2875268" y="343031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F3BED338-5D19-4CEF-827D-62D98777B8B1}"/>
              </a:ext>
            </a:extLst>
          </p:cNvPr>
          <p:cNvSpPr/>
          <p:nvPr/>
        </p:nvSpPr>
        <p:spPr bwMode="auto">
          <a:xfrm rot="17610158">
            <a:off x="2223064" y="407256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36" name="TextBox 52">
            <a:extLst>
              <a:ext uri="{FF2B5EF4-FFF2-40B4-BE49-F238E27FC236}">
                <a16:creationId xmlns:a16="http://schemas.microsoft.com/office/drawing/2014/main" id="{322C2CDD-6017-4C23-B1F8-AFCDE440B830}"/>
              </a:ext>
            </a:extLst>
          </p:cNvPr>
          <p:cNvSpPr txBox="1"/>
          <p:nvPr/>
        </p:nvSpPr>
        <p:spPr bwMode="auto">
          <a:xfrm>
            <a:off x="1911638" y="5237965"/>
            <a:ext cx="800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Адлер</a:t>
            </a:r>
          </a:p>
        </p:txBody>
      </p:sp>
      <p:sp>
        <p:nvSpPr>
          <p:cNvPr id="37" name="TextBox 53">
            <a:extLst>
              <a:ext uri="{FF2B5EF4-FFF2-40B4-BE49-F238E27FC236}">
                <a16:creationId xmlns:a16="http://schemas.microsoft.com/office/drawing/2014/main" id="{CA320371-79BA-42C3-BF2B-E80930D2BE98}"/>
              </a:ext>
            </a:extLst>
          </p:cNvPr>
          <p:cNvSpPr txBox="1"/>
          <p:nvPr/>
        </p:nvSpPr>
        <p:spPr bwMode="auto">
          <a:xfrm>
            <a:off x="3105459" y="3777121"/>
            <a:ext cx="1066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Рязань</a:t>
            </a:r>
          </a:p>
        </p:txBody>
      </p:sp>
      <p:sp>
        <p:nvSpPr>
          <p:cNvPr id="38" name="TextBox 54">
            <a:extLst>
              <a:ext uri="{FF2B5EF4-FFF2-40B4-BE49-F238E27FC236}">
                <a16:creationId xmlns:a16="http://schemas.microsoft.com/office/drawing/2014/main" id="{EAE65169-0AA7-4152-AC3C-CAECDC84CA3E}"/>
              </a:ext>
            </a:extLst>
          </p:cNvPr>
          <p:cNvSpPr txBox="1"/>
          <p:nvPr/>
        </p:nvSpPr>
        <p:spPr bwMode="auto">
          <a:xfrm>
            <a:off x="2973060" y="4014287"/>
            <a:ext cx="1066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Липецк</a:t>
            </a:r>
          </a:p>
        </p:txBody>
      </p:sp>
      <p:sp>
        <p:nvSpPr>
          <p:cNvPr id="39" name="TextBox 57">
            <a:extLst>
              <a:ext uri="{FF2B5EF4-FFF2-40B4-BE49-F238E27FC236}">
                <a16:creationId xmlns:a16="http://schemas.microsoft.com/office/drawing/2014/main" id="{B71C1A3E-C69A-4FC0-A3FF-1AACDB9C9997}"/>
              </a:ext>
            </a:extLst>
          </p:cNvPr>
          <p:cNvSpPr txBox="1"/>
          <p:nvPr/>
        </p:nvSpPr>
        <p:spPr bwMode="auto">
          <a:xfrm>
            <a:off x="2953460" y="3285318"/>
            <a:ext cx="1655821" cy="28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Новгород</a:t>
            </a:r>
          </a:p>
        </p:txBody>
      </p:sp>
      <p:sp>
        <p:nvSpPr>
          <p:cNvPr id="40" name="TextBox 60">
            <a:extLst>
              <a:ext uri="{FF2B5EF4-FFF2-40B4-BE49-F238E27FC236}">
                <a16:creationId xmlns:a16="http://schemas.microsoft.com/office/drawing/2014/main" id="{F85A9494-0730-43E1-94FA-BD4218515411}"/>
              </a:ext>
            </a:extLst>
          </p:cNvPr>
          <p:cNvSpPr txBox="1"/>
          <p:nvPr/>
        </p:nvSpPr>
        <p:spPr bwMode="auto">
          <a:xfrm>
            <a:off x="1820409" y="3301423"/>
            <a:ext cx="1066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Смоленск</a:t>
            </a:r>
          </a:p>
        </p:txBody>
      </p:sp>
      <p:sp>
        <p:nvSpPr>
          <p:cNvPr id="51" name="TextBox 30">
            <a:extLst>
              <a:ext uri="{FF2B5EF4-FFF2-40B4-BE49-F238E27FC236}">
                <a16:creationId xmlns:a16="http://schemas.microsoft.com/office/drawing/2014/main" id="{30514681-AF00-4E13-A7FF-971A9F3CE6EF}"/>
              </a:ext>
            </a:extLst>
          </p:cNvPr>
          <p:cNvSpPr txBox="1"/>
          <p:nvPr/>
        </p:nvSpPr>
        <p:spPr bwMode="auto">
          <a:xfrm>
            <a:off x="10484288" y="-37446"/>
            <a:ext cx="1658626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5BEFB20-8062-4E49-9205-05FCB0758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84288" y="6364363"/>
            <a:ext cx="1547660" cy="321021"/>
          </a:xfrm>
          <a:prstGeom prst="rect">
            <a:avLst/>
          </a:prstGeom>
        </p:spPr>
      </p:pic>
      <p:grpSp>
        <p:nvGrpSpPr>
          <p:cNvPr id="53" name="Graphic 10">
            <a:extLst>
              <a:ext uri="{FF2B5EF4-FFF2-40B4-BE49-F238E27FC236}">
                <a16:creationId xmlns:a16="http://schemas.microsoft.com/office/drawing/2014/main" id="{5FD68DDA-1192-446B-BB13-744B60827D92}"/>
              </a:ext>
            </a:extLst>
          </p:cNvPr>
          <p:cNvGrpSpPr/>
          <p:nvPr/>
        </p:nvGrpSpPr>
        <p:grpSpPr bwMode="auto">
          <a:xfrm flipH="1">
            <a:off x="9147876" y="-4467765"/>
            <a:ext cx="4898369" cy="5924446"/>
            <a:chOff x="6453512" y="-2396531"/>
            <a:chExt cx="10956448" cy="14711822"/>
          </a:xfrm>
          <a:noFill/>
        </p:grpSpPr>
        <p:grpSp>
          <p:nvGrpSpPr>
            <p:cNvPr id="75" name="Graphic 10">
              <a:extLst>
                <a:ext uri="{FF2B5EF4-FFF2-40B4-BE49-F238E27FC236}">
                  <a16:creationId xmlns:a16="http://schemas.microsoft.com/office/drawing/2014/main" id="{9EA77CC5-5FC4-4B9B-B617-C61D33CD0DD4}"/>
                </a:ext>
              </a:extLst>
            </p:cNvPr>
            <p:cNvGrpSpPr/>
            <p:nvPr/>
          </p:nvGrpSpPr>
          <p:grpSpPr bwMode="auto">
            <a:xfrm>
              <a:off x="6466549" y="1371880"/>
              <a:ext cx="10943411" cy="10943411"/>
              <a:chOff x="6466549" y="1371880"/>
              <a:chExt cx="10943411" cy="10943411"/>
            </a:xfrm>
            <a:noFill/>
          </p:grpSpPr>
          <p:sp>
            <p:nvSpPr>
              <p:cNvPr id="81" name="Полилиния: фигура 80">
                <a:extLst>
                  <a:ext uri="{FF2B5EF4-FFF2-40B4-BE49-F238E27FC236}">
                    <a16:creationId xmlns:a16="http://schemas.microsoft.com/office/drawing/2014/main" id="{93D01760-D30F-4451-AE34-57FA9C1C8713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2" name="Полилиния: фигура 81">
                <a:extLst>
                  <a:ext uri="{FF2B5EF4-FFF2-40B4-BE49-F238E27FC236}">
                    <a16:creationId xmlns:a16="http://schemas.microsoft.com/office/drawing/2014/main" id="{46647B64-3D42-43D8-AF69-D09EA5CDC536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3" name="Полилиния: фигура 82">
                <a:extLst>
                  <a:ext uri="{FF2B5EF4-FFF2-40B4-BE49-F238E27FC236}">
                    <a16:creationId xmlns:a16="http://schemas.microsoft.com/office/drawing/2014/main" id="{295CA137-42F7-4FA7-9F7E-27CE73114FB2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4" name="Полилиния: фигура 83">
                <a:extLst>
                  <a:ext uri="{FF2B5EF4-FFF2-40B4-BE49-F238E27FC236}">
                    <a16:creationId xmlns:a16="http://schemas.microsoft.com/office/drawing/2014/main" id="{B4B14214-3CF6-4A3E-90BE-F41044DB094C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6" name="Graphic 10">
              <a:extLst>
                <a:ext uri="{FF2B5EF4-FFF2-40B4-BE49-F238E27FC236}">
                  <a16:creationId xmlns:a16="http://schemas.microsoft.com/office/drawing/2014/main" id="{8F5A469F-F28B-4A39-B0BE-C0628E75807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6" cy="10955560"/>
              <a:chOff x="6453512" y="-2396531"/>
              <a:chExt cx="2054196" cy="10955560"/>
            </a:xfrm>
          </p:grpSpPr>
          <p:sp>
            <p:nvSpPr>
              <p:cNvPr id="77" name="Полилиния: фигура 76">
                <a:extLst>
                  <a:ext uri="{FF2B5EF4-FFF2-40B4-BE49-F238E27FC236}">
                    <a16:creationId xmlns:a16="http://schemas.microsoft.com/office/drawing/2014/main" id="{B7CAEFD1-74D6-4D48-A054-225E95BCC1C2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78" name="Полилиния: фигура 77">
                <a:extLst>
                  <a:ext uri="{FF2B5EF4-FFF2-40B4-BE49-F238E27FC236}">
                    <a16:creationId xmlns:a16="http://schemas.microsoft.com/office/drawing/2014/main" id="{16A01137-5704-4950-8B7E-EDCA2ADE0751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79" name="Полилиния: фигура 78">
                <a:extLst>
                  <a:ext uri="{FF2B5EF4-FFF2-40B4-BE49-F238E27FC236}">
                    <a16:creationId xmlns:a16="http://schemas.microsoft.com/office/drawing/2014/main" id="{F338F2AF-51E6-44CB-A75E-7D3CF9F59A0D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  <p:sp>
            <p:nvSpPr>
              <p:cNvPr id="80" name="Полилиния: фигура 79">
                <a:extLst>
                  <a:ext uri="{FF2B5EF4-FFF2-40B4-BE49-F238E27FC236}">
                    <a16:creationId xmlns:a16="http://schemas.microsoft.com/office/drawing/2014/main" id="{36758D4B-0887-4BFA-962B-03C973A2929A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54" name="Graphic 10">
            <a:extLst>
              <a:ext uri="{FF2B5EF4-FFF2-40B4-BE49-F238E27FC236}">
                <a16:creationId xmlns:a16="http://schemas.microsoft.com/office/drawing/2014/main" id="{DA160F79-A743-4672-98B4-A90973169406}"/>
              </a:ext>
            </a:extLst>
          </p:cNvPr>
          <p:cNvGrpSpPr/>
          <p:nvPr/>
        </p:nvGrpSpPr>
        <p:grpSpPr bwMode="auto">
          <a:xfrm flipH="1">
            <a:off x="-2886779" y="4825055"/>
            <a:ext cx="4892540" cy="4406906"/>
            <a:chOff x="6466549" y="1371880"/>
            <a:chExt cx="10943411" cy="10943411"/>
          </a:xfrm>
          <a:noFill/>
        </p:grpSpPr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4BBA57D2-47EF-4115-9717-D103CF384D38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823B28F4-D8E5-49D9-B0A6-62F3BAF99F80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id="{FFD391A4-63C1-41A7-A709-DE45B84DFAA7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id="{AFDB41FF-B77E-46B6-8D50-F971100E428F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ru-RU"/>
            </a:p>
          </p:txBody>
        </p:sp>
      </p:grpSp>
      <p:sp>
        <p:nvSpPr>
          <p:cNvPr id="55" name="TextBox 3">
            <a:extLst>
              <a:ext uri="{FF2B5EF4-FFF2-40B4-BE49-F238E27FC236}">
                <a16:creationId xmlns:a16="http://schemas.microsoft.com/office/drawing/2014/main" id="{C7146465-7BAB-4DA8-BC90-2C3D5F82B6F2}"/>
              </a:ext>
            </a:extLst>
          </p:cNvPr>
          <p:cNvSpPr txBox="1"/>
          <p:nvPr/>
        </p:nvSpPr>
        <p:spPr bwMode="auto">
          <a:xfrm>
            <a:off x="333375" y="1265159"/>
            <a:ext cx="1775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10</a:t>
            </a:r>
            <a:r>
              <a:rPr lang="ru-RU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регионов строительства</a:t>
            </a:r>
          </a:p>
        </p:txBody>
      </p:sp>
      <p:sp>
        <p:nvSpPr>
          <p:cNvPr id="56" name="TextBox 72">
            <a:extLst>
              <a:ext uri="{FF2B5EF4-FFF2-40B4-BE49-F238E27FC236}">
                <a16:creationId xmlns:a16="http://schemas.microsoft.com/office/drawing/2014/main" id="{89E7853D-C83C-4CE1-A131-5CFCFA063DEC}"/>
              </a:ext>
            </a:extLst>
          </p:cNvPr>
          <p:cNvSpPr txBox="1"/>
          <p:nvPr/>
        </p:nvSpPr>
        <p:spPr bwMode="auto">
          <a:xfrm>
            <a:off x="5459148" y="4562621"/>
            <a:ext cx="115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bg1"/>
                </a:solidFill>
                <a:latin typeface="Century" panose="02040604050505020304" pitchFamily="18" charset="0"/>
              </a:rPr>
              <a:t>Новосибирск</a:t>
            </a:r>
          </a:p>
        </p:txBody>
      </p:sp>
      <p:sp>
        <p:nvSpPr>
          <p:cNvPr id="57" name="TextBox 76">
            <a:extLst>
              <a:ext uri="{FF2B5EF4-FFF2-40B4-BE49-F238E27FC236}">
                <a16:creationId xmlns:a16="http://schemas.microsoft.com/office/drawing/2014/main" id="{9387E2FF-A0FF-4F14-A87F-D851F0124C4F}"/>
              </a:ext>
            </a:extLst>
          </p:cNvPr>
          <p:cNvSpPr txBox="1"/>
          <p:nvPr/>
        </p:nvSpPr>
        <p:spPr bwMode="auto">
          <a:xfrm>
            <a:off x="38100" y="430628"/>
            <a:ext cx="492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Карта объектов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6D5CE05A-3E44-4628-845F-26071041C03E}"/>
              </a:ext>
            </a:extLst>
          </p:cNvPr>
          <p:cNvCxnSpPr>
            <a:cxnSpLocks/>
          </p:cNvCxnSpPr>
          <p:nvPr/>
        </p:nvCxnSpPr>
        <p:spPr bwMode="auto">
          <a:xfrm>
            <a:off x="-104775" y="430628"/>
            <a:ext cx="507059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AD5DAA79-0111-48E0-97AA-AFCA11C91C1A}"/>
              </a:ext>
            </a:extLst>
          </p:cNvPr>
          <p:cNvCxnSpPr>
            <a:cxnSpLocks/>
          </p:cNvCxnSpPr>
          <p:nvPr/>
        </p:nvCxnSpPr>
        <p:spPr bwMode="auto">
          <a:xfrm>
            <a:off x="-104775" y="953848"/>
            <a:ext cx="507059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AD9D4B9A-C389-43E6-82BC-E9D084CBE7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465980" flipH="1">
            <a:off x="8888577" y="5242910"/>
            <a:ext cx="380299" cy="304239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13A18B40-372D-4379-B761-09EEB263E8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03368" flipH="1">
            <a:off x="5254220" y="4495777"/>
            <a:ext cx="380299" cy="304239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13847FD3-9F93-4E5E-B5E0-C82CC70E65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400288" flipH="1">
            <a:off x="2189159" y="5059483"/>
            <a:ext cx="380299" cy="304239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F6938403-8BF1-49FC-BA87-666D72D01F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284609" flipH="1">
            <a:off x="2724308" y="3894938"/>
            <a:ext cx="380299" cy="304239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7B967833-E0EB-4E9F-B26B-A27D17D5D1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284609" flipH="1">
            <a:off x="2823933" y="3749939"/>
            <a:ext cx="380299" cy="30423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D8356835-12DE-4286-A0F5-9C1A121570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284609" flipH="1">
            <a:off x="2755240" y="3563104"/>
            <a:ext cx="380299" cy="304239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767EFFD7-8FBE-4A10-8157-17167A6ED2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284609" flipH="1">
            <a:off x="2474484" y="3456968"/>
            <a:ext cx="380299" cy="304239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9B75CDE7-010F-4F12-AAF8-85CEEFB233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284609" flipH="1">
            <a:off x="2732679" y="3418104"/>
            <a:ext cx="380299" cy="304239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31BC4FC3-770D-4E35-B85C-8A09493517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284609" flipH="1">
            <a:off x="2755240" y="3152569"/>
            <a:ext cx="380299" cy="304239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2D62C49B-212F-4B54-8007-AD66111377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284609" flipH="1">
            <a:off x="2725202" y="2942441"/>
            <a:ext cx="380299" cy="30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42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9EBF66D-D572-45FC-8388-591C3875E599}"/>
              </a:ext>
            </a:extLst>
          </p:cNvPr>
          <p:cNvSpPr/>
          <p:nvPr/>
        </p:nvSpPr>
        <p:spPr bwMode="auto">
          <a:xfrm>
            <a:off x="6393054" y="-16920"/>
            <a:ext cx="5798946" cy="687492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A0B075-F614-4967-8756-2E680725B8A1}"/>
              </a:ext>
            </a:extLst>
          </p:cNvPr>
          <p:cNvSpPr txBox="1"/>
          <p:nvPr/>
        </p:nvSpPr>
        <p:spPr bwMode="auto">
          <a:xfrm>
            <a:off x="10377377" y="16920"/>
            <a:ext cx="1727437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5C5EA6-9E0F-4CC1-89CC-9A2AA21AF628}"/>
              </a:ext>
            </a:extLst>
          </p:cNvPr>
          <p:cNvSpPr txBox="1"/>
          <p:nvPr/>
        </p:nvSpPr>
        <p:spPr bwMode="auto">
          <a:xfrm>
            <a:off x="199729" y="1256287"/>
            <a:ext cx="6158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ТЗМК «СТРУКТУРА»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— завод металлоконструкций с полным циклом работ: проектирование КМД, изготовление, покраска, доставка и монтаж.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Производит М/К для промышленных зданий, складов, цехов и других объектов по всей России.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73FE037-C26D-45C3-981B-AE46DBEB0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grpSp>
        <p:nvGrpSpPr>
          <p:cNvPr id="21" name="Graphic 10">
            <a:extLst>
              <a:ext uri="{FF2B5EF4-FFF2-40B4-BE49-F238E27FC236}">
                <a16:creationId xmlns:a16="http://schemas.microsoft.com/office/drawing/2014/main" id="{E5AF5047-8BB7-4102-86CE-D7BC2D02245A}"/>
              </a:ext>
            </a:extLst>
          </p:cNvPr>
          <p:cNvGrpSpPr/>
          <p:nvPr/>
        </p:nvGrpSpPr>
        <p:grpSpPr bwMode="auto">
          <a:xfrm flipH="1">
            <a:off x="2887251" y="4686143"/>
            <a:ext cx="6919097" cy="6232309"/>
            <a:chOff x="4200094" y="-894574"/>
            <a:chExt cx="15476321" cy="15476321"/>
          </a:xfrm>
          <a:noFill/>
        </p:grpSpPr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D2BBEEEF-AD31-4FC6-B0DA-61686D8DE754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311F7792-9ECA-4488-ABCF-3A04223273EC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CD68333F-FC6C-47F6-A20C-A7F938CFAF49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9D8F59E7-7ADC-448E-BBAC-A12EF7450635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14947F2-5071-45B5-B1D6-AA522C830A15}"/>
              </a:ext>
            </a:extLst>
          </p:cNvPr>
          <p:cNvCxnSpPr>
            <a:cxnSpLocks/>
          </p:cNvCxnSpPr>
          <p:nvPr/>
        </p:nvCxnSpPr>
        <p:spPr bwMode="auto">
          <a:xfrm>
            <a:off x="-12359" y="230828"/>
            <a:ext cx="6414665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F239378-2A64-4B60-8C68-69430E4C73B2}"/>
              </a:ext>
            </a:extLst>
          </p:cNvPr>
          <p:cNvSpPr txBox="1"/>
          <p:nvPr/>
        </p:nvSpPr>
        <p:spPr bwMode="auto">
          <a:xfrm>
            <a:off x="0" y="216195"/>
            <a:ext cx="64190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Завод по производству металлоконструкций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461CF047-2B89-4760-B94E-FC8446148715}"/>
              </a:ext>
            </a:extLst>
          </p:cNvPr>
          <p:cNvCxnSpPr>
            <a:cxnSpLocks/>
          </p:cNvCxnSpPr>
          <p:nvPr/>
        </p:nvCxnSpPr>
        <p:spPr bwMode="auto">
          <a:xfrm>
            <a:off x="-33286" y="1175127"/>
            <a:ext cx="6435592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5549221-D2ED-4305-85B8-B6ED77996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587178" y="148865"/>
            <a:ext cx="4172262" cy="29430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3" name="Graphic 10">
            <a:extLst>
              <a:ext uri="{FF2B5EF4-FFF2-40B4-BE49-F238E27FC236}">
                <a16:creationId xmlns:a16="http://schemas.microsoft.com/office/drawing/2014/main" id="{F41BB266-13B7-4F43-8963-4BFFE3E506DA}"/>
              </a:ext>
            </a:extLst>
          </p:cNvPr>
          <p:cNvGrpSpPr/>
          <p:nvPr/>
        </p:nvGrpSpPr>
        <p:grpSpPr bwMode="auto">
          <a:xfrm flipH="1">
            <a:off x="11034693" y="413930"/>
            <a:ext cx="918383" cy="2594612"/>
            <a:chOff x="6453512" y="-2396531"/>
            <a:chExt cx="2054197" cy="10955560"/>
          </a:xfrm>
        </p:grpSpPr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A44B2783-45F9-427B-BC51-F343F0E07586}"/>
                </a:ext>
              </a:extLst>
            </p:cNvPr>
            <p:cNvSpPr/>
            <p:nvPr/>
          </p:nvSpPr>
          <p:spPr bwMode="auto">
            <a:xfrm>
              <a:off x="6453512" y="-2396531"/>
              <a:ext cx="9420" cy="10955465"/>
            </a:xfrm>
            <a:custGeom>
              <a:avLst/>
              <a:gdLst>
                <a:gd name="connsiteX0" fmla="*/ 0 w 9420"/>
                <a:gd name="connsiteY0" fmla="*/ 0 h 10955466"/>
                <a:gd name="connsiteX1" fmla="*/ 0 w 9420"/>
                <a:gd name="connsiteY1" fmla="*/ 10955467 h 1095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466" extrusionOk="0">
                  <a:moveTo>
                    <a:pt x="0" y="0"/>
                  </a:moveTo>
                  <a:lnTo>
                    <a:pt x="0" y="1095546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E4BB01FE-3A8A-4E90-AA59-C9755268B8CC}"/>
                </a:ext>
              </a:extLst>
            </p:cNvPr>
            <p:cNvSpPr/>
            <p:nvPr/>
          </p:nvSpPr>
          <p:spPr bwMode="auto">
            <a:xfrm>
              <a:off x="713827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D13EF40B-32F2-439C-B735-F29F5E722693}"/>
                </a:ext>
              </a:extLst>
            </p:cNvPr>
            <p:cNvSpPr/>
            <p:nvPr/>
          </p:nvSpPr>
          <p:spPr bwMode="auto">
            <a:xfrm>
              <a:off x="782294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F1B74E64-19F7-4565-A806-CDFFF09D9D26}"/>
                </a:ext>
              </a:extLst>
            </p:cNvPr>
            <p:cNvSpPr/>
            <p:nvPr/>
          </p:nvSpPr>
          <p:spPr bwMode="auto">
            <a:xfrm>
              <a:off x="8507614" y="-2396531"/>
              <a:ext cx="94" cy="10955560"/>
            </a:xfrm>
            <a:custGeom>
              <a:avLst/>
              <a:gdLst>
                <a:gd name="connsiteX0" fmla="*/ 0 w 94"/>
                <a:gd name="connsiteY0" fmla="*/ 0 h 10955560"/>
                <a:gd name="connsiteX1" fmla="*/ 94 w 94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" h="10955560" extrusionOk="0">
                  <a:moveTo>
                    <a:pt x="0" y="0"/>
                  </a:moveTo>
                  <a:lnTo>
                    <a:pt x="94" y="1095556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733896-1DA8-49E2-9F3E-3781E13AB7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 r="9115"/>
          <a:stretch/>
        </p:blipFill>
        <p:spPr>
          <a:xfrm>
            <a:off x="7236766" y="3257665"/>
            <a:ext cx="4757082" cy="3133373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6B3A397-85DD-4E18-A15D-E1C0331A422A}"/>
              </a:ext>
            </a:extLst>
          </p:cNvPr>
          <p:cNvSpPr/>
          <p:nvPr/>
        </p:nvSpPr>
        <p:spPr bwMode="auto">
          <a:xfrm>
            <a:off x="236199" y="2927348"/>
            <a:ext cx="6182823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084175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Производственные возможности:</a:t>
            </a:r>
          </a:p>
          <a:p>
            <a:pPr algn="l"/>
            <a:endParaRPr lang="ru-RU" sz="600" b="1" i="0" dirty="0">
              <a:solidFill>
                <a:srgbClr val="084175"/>
              </a:solidFill>
              <a:effectLst/>
              <a:latin typeface="Roboto Medium" panose="02000000000000000000" pitchFamily="2" charset="0"/>
              <a:ea typeface="Roboto Medium" panose="02000000000000000000" pitchFamily="2" charset="0"/>
              <a:cs typeface="Roboto Light" panose="02000000000000000000" pitchFamily="2" charset="0"/>
            </a:endParaRPr>
          </a:p>
          <a:p>
            <a:pPr algn="l"/>
            <a:r>
              <a:rPr lang="ru-RU" b="0" i="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Современное оборудование: ЧПУ-плазменная резка, гильотины, вальцы, токарные и фрезерные станки, профессиональное сварочное и окрасочное оборудование.</a:t>
            </a:r>
          </a:p>
          <a:p>
            <a:pPr algn="l"/>
            <a:endParaRPr lang="ru-RU" sz="1000" b="0" i="0" dirty="0">
              <a:effectLst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l"/>
            <a:r>
              <a:rPr lang="ru-RU" b="1" i="0" dirty="0">
                <a:solidFill>
                  <a:srgbClr val="084175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Опыт реализованных объектов:</a:t>
            </a:r>
          </a:p>
          <a:p>
            <a:pPr algn="l"/>
            <a:endParaRPr lang="ru-RU" sz="600" b="1" i="0" dirty="0">
              <a:solidFill>
                <a:srgbClr val="084175"/>
              </a:solidFill>
              <a:effectLst/>
              <a:latin typeface="Roboto Medium" panose="02000000000000000000" pitchFamily="2" charset="0"/>
              <a:ea typeface="Roboto Medium" panose="02000000000000000000" pitchFamily="2" charset="0"/>
              <a:cs typeface="Roboto Light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Выполнены объекты: цеха и склады, магазины, производственные корпуса, овощехранилища, элементы асфальтовых заводов и мобильные ЦОД. ​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600" b="0" i="0" dirty="0">
              <a:effectLst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Масштаб проектов: единичные объекты до сотен тонн металлоконструкций (например, цехи и производственные здания до 1100 т).</a:t>
            </a:r>
          </a:p>
        </p:txBody>
      </p:sp>
    </p:spTree>
    <p:extLst>
      <p:ext uri="{BB962C8B-B14F-4D97-AF65-F5344CB8AC3E}">
        <p14:creationId xmlns:p14="http://schemas.microsoft.com/office/powerpoint/2010/main" val="4011039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24047B0-3BF9-4F67-A229-A1C915220576}"/>
              </a:ext>
            </a:extLst>
          </p:cNvPr>
          <p:cNvSpPr/>
          <p:nvPr/>
        </p:nvSpPr>
        <p:spPr bwMode="auto">
          <a:xfrm>
            <a:off x="6393054" y="-16920"/>
            <a:ext cx="5798946" cy="687492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Graphic 10">
            <a:extLst>
              <a:ext uri="{FF2B5EF4-FFF2-40B4-BE49-F238E27FC236}">
                <a16:creationId xmlns:a16="http://schemas.microsoft.com/office/drawing/2014/main" id="{1A4A928D-5C37-4B11-AE93-45B39074C838}"/>
              </a:ext>
            </a:extLst>
          </p:cNvPr>
          <p:cNvGrpSpPr/>
          <p:nvPr/>
        </p:nvGrpSpPr>
        <p:grpSpPr bwMode="auto">
          <a:xfrm rot="10800000" flipH="1">
            <a:off x="9064953" y="-3038871"/>
            <a:ext cx="4892540" cy="4406908"/>
            <a:chOff x="6466549" y="1371880"/>
            <a:chExt cx="10943411" cy="10943411"/>
          </a:xfrm>
          <a:noFill/>
        </p:grpSpPr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65E0AB78-912A-43EC-9492-32DE3D10DFD2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2597F8E1-902A-42B7-9C75-9606891F2168}"/>
                </a:ext>
              </a:extLst>
            </p:cNvPr>
            <p:cNvSpPr/>
            <p:nvPr/>
          </p:nvSpPr>
          <p:spPr bwMode="auto">
            <a:xfrm rot="18900000">
              <a:off x="7834476" y="2739805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44EF84F5-4EC9-4E3F-B890-C9DCDE115841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57369231-5032-4B2C-B3EE-0CE558767A34}"/>
                </a:ext>
              </a:extLst>
            </p:cNvPr>
            <p:cNvSpPr/>
            <p:nvPr/>
          </p:nvSpPr>
          <p:spPr bwMode="auto">
            <a:xfrm rot="189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8CD2C2A-E71C-4C34-9D89-4BC1CF417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80A11D2-98C5-4A28-98D0-EA5C534D9B67}"/>
              </a:ext>
            </a:extLst>
          </p:cNvPr>
          <p:cNvSpPr/>
          <p:nvPr/>
        </p:nvSpPr>
        <p:spPr bwMode="auto">
          <a:xfrm>
            <a:off x="62647" y="2722785"/>
            <a:ext cx="633040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У нас есть техника для выполнения любых задач:</a:t>
            </a:r>
          </a:p>
          <a:p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Краны: </a:t>
            </a:r>
            <a:r>
              <a:rPr lang="en-US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Tadano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(х2),</a:t>
            </a:r>
            <a:r>
              <a:rPr lang="en-US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Liebherr (x1)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, SANY (х2)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— монтаж тяжелых М/К, высокая скорость погрузо-разгрузочных работ.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Экскаваторы: </a:t>
            </a:r>
            <a:r>
              <a:rPr lang="en-US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Volvo (x4),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HITACHI</a:t>
            </a:r>
            <a:r>
              <a:rPr lang="en-US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(x2)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LiuGong</a:t>
            </a:r>
            <a:r>
              <a:rPr lang="en-US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(x3)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— выполнение земляных работ большого объема.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D9038724-5CF4-4274-8183-B780787D3B8F}"/>
              </a:ext>
            </a:extLst>
          </p:cNvPr>
          <p:cNvSpPr/>
          <p:nvPr/>
        </p:nvSpPr>
        <p:spPr bwMode="auto">
          <a:xfrm>
            <a:off x="59252" y="1245457"/>
            <a:ext cx="62653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Собственный парк строительной техники более </a:t>
            </a:r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50 единиц оборудования. </a:t>
            </a:r>
            <a:b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</a:br>
            <a:br>
              <a:rPr lang="ru-RU" sz="1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</a:b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А также штат </a:t>
            </a:r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квалифицированных специалистов </a:t>
            </a: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по ее управлению. 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4DFF8A7-BE3E-4F23-9CA1-01310FEBBAFC}"/>
              </a:ext>
            </a:extLst>
          </p:cNvPr>
          <p:cNvSpPr/>
          <p:nvPr/>
        </p:nvSpPr>
        <p:spPr bwMode="auto">
          <a:xfrm>
            <a:off x="48856" y="4837785"/>
            <a:ext cx="632001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Погрузчики и катки: </a:t>
            </a:r>
            <a:r>
              <a:rPr lang="en-US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JCB (x2), CAT (1), </a:t>
            </a:r>
            <a:r>
              <a:rPr lang="en-US" b="1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LiuGong</a:t>
            </a:r>
            <a:r>
              <a:rPr lang="en-US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(x5)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— перемещение земляных масс, строительных материалов, трамбовка.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Тягачи с полуприцепами: </a:t>
            </a:r>
            <a:r>
              <a:rPr lang="en-US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Scania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 (х3</a:t>
            </a:r>
            <a:r>
              <a:rPr lang="en-US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)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— доставка строительных материалов на объект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83BB2C-1AC6-4805-A097-CA16343B7451}"/>
              </a:ext>
            </a:extLst>
          </p:cNvPr>
          <p:cNvSpPr txBox="1"/>
          <p:nvPr/>
        </p:nvSpPr>
        <p:spPr bwMode="auto">
          <a:xfrm>
            <a:off x="10625447" y="16920"/>
            <a:ext cx="1479367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D86C416A-B971-44C2-AF21-88C52FBC8304}"/>
              </a:ext>
            </a:extLst>
          </p:cNvPr>
          <p:cNvCxnSpPr>
            <a:cxnSpLocks/>
          </p:cNvCxnSpPr>
          <p:nvPr/>
        </p:nvCxnSpPr>
        <p:spPr bwMode="auto">
          <a:xfrm>
            <a:off x="-21611" y="275219"/>
            <a:ext cx="6414665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8AEB2F7-4973-4C0D-8B76-D39101B57C17}"/>
              </a:ext>
            </a:extLst>
          </p:cNvPr>
          <p:cNvSpPr txBox="1"/>
          <p:nvPr/>
        </p:nvSpPr>
        <p:spPr bwMode="auto">
          <a:xfrm>
            <a:off x="-8935" y="410349"/>
            <a:ext cx="643559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rtl="0"/>
            <a:r>
              <a:rPr lang="ru-RU" sz="28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Строительная техника</a:t>
            </a: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F07AB698-7322-4175-9DBC-CEDEDF2AA768}"/>
              </a:ext>
            </a:extLst>
          </p:cNvPr>
          <p:cNvCxnSpPr>
            <a:cxnSpLocks/>
          </p:cNvCxnSpPr>
          <p:nvPr/>
        </p:nvCxnSpPr>
        <p:spPr bwMode="auto">
          <a:xfrm>
            <a:off x="-42538" y="1045898"/>
            <a:ext cx="6435592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aphic 10">
            <a:extLst>
              <a:ext uri="{FF2B5EF4-FFF2-40B4-BE49-F238E27FC236}">
                <a16:creationId xmlns:a16="http://schemas.microsoft.com/office/drawing/2014/main" id="{F9E70460-37B0-4672-AB5A-0035941E757C}"/>
              </a:ext>
            </a:extLst>
          </p:cNvPr>
          <p:cNvGrpSpPr/>
          <p:nvPr/>
        </p:nvGrpSpPr>
        <p:grpSpPr bwMode="auto">
          <a:xfrm flipH="1">
            <a:off x="4320467" y="385268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3" name="Graphic 10">
              <a:extLst>
                <a:ext uri="{FF2B5EF4-FFF2-40B4-BE49-F238E27FC236}">
                  <a16:creationId xmlns:a16="http://schemas.microsoft.com/office/drawing/2014/main" id="{1B10575A-70F5-4BD1-A42E-94DF0C82E5F3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59" name="Полилиния: фигура 58">
                <a:extLst>
                  <a:ext uri="{FF2B5EF4-FFF2-40B4-BE49-F238E27FC236}">
                    <a16:creationId xmlns:a16="http://schemas.microsoft.com/office/drawing/2014/main" id="{CF5DC5D0-034D-4666-917A-72CA82509413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Полилиния: фигура 59">
                <a:extLst>
                  <a:ext uri="{FF2B5EF4-FFF2-40B4-BE49-F238E27FC236}">
                    <a16:creationId xmlns:a16="http://schemas.microsoft.com/office/drawing/2014/main" id="{D15ED80D-4DFA-4DFD-B700-8F6DB1C78696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77FCE349-9DAB-4E0D-80D2-BC8DCB0BF4E4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B989EAC7-658B-40C1-999C-754040E111C1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4" name="Graphic 10">
              <a:extLst>
                <a:ext uri="{FF2B5EF4-FFF2-40B4-BE49-F238E27FC236}">
                  <a16:creationId xmlns:a16="http://schemas.microsoft.com/office/drawing/2014/main" id="{C0A3625B-90F4-41B4-B859-2105E7184906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55" name="Полилиния: фигура 54">
                <a:extLst>
                  <a:ext uri="{FF2B5EF4-FFF2-40B4-BE49-F238E27FC236}">
                    <a16:creationId xmlns:a16="http://schemas.microsoft.com/office/drawing/2014/main" id="{76A20BA3-45BB-4D78-BA07-06D1BFB160D4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Полилиния: фигура 55">
                <a:extLst>
                  <a:ext uri="{FF2B5EF4-FFF2-40B4-BE49-F238E27FC236}">
                    <a16:creationId xmlns:a16="http://schemas.microsoft.com/office/drawing/2014/main" id="{8AEB9AC6-FEDA-443A-B2D7-CCFDB5108233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" name="Полилиния: фигура 56">
                <a:extLst>
                  <a:ext uri="{FF2B5EF4-FFF2-40B4-BE49-F238E27FC236}">
                    <a16:creationId xmlns:a16="http://schemas.microsoft.com/office/drawing/2014/main" id="{D2F743F2-0EBE-4B2D-9684-5F36EB64E1CC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Полилиния: фигура 57">
                <a:extLst>
                  <a:ext uri="{FF2B5EF4-FFF2-40B4-BE49-F238E27FC236}">
                    <a16:creationId xmlns:a16="http://schemas.microsoft.com/office/drawing/2014/main" id="{FA97EE55-D272-44E6-A442-0F294B08FDE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2237798-FC0E-47D8-830E-BFA191C800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7439" y="1853866"/>
            <a:ext cx="5330176" cy="39976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76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42C17D2-1FE8-45A1-B523-8C05E0DCFAA6}"/>
              </a:ext>
            </a:extLst>
          </p:cNvPr>
          <p:cNvSpPr/>
          <p:nvPr/>
        </p:nvSpPr>
        <p:spPr bwMode="auto">
          <a:xfrm>
            <a:off x="5725079" y="0"/>
            <a:ext cx="646692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9" name="Graphic 10">
            <a:extLst>
              <a:ext uri="{FF2B5EF4-FFF2-40B4-BE49-F238E27FC236}">
                <a16:creationId xmlns:a16="http://schemas.microsoft.com/office/drawing/2014/main" id="{F9BAD99C-8821-4063-9B9F-7F224C545098}"/>
              </a:ext>
            </a:extLst>
          </p:cNvPr>
          <p:cNvGrpSpPr/>
          <p:nvPr/>
        </p:nvGrpSpPr>
        <p:grpSpPr bwMode="auto">
          <a:xfrm flipH="1">
            <a:off x="1862529" y="-3661523"/>
            <a:ext cx="6919097" cy="6232309"/>
            <a:chOff x="4200094" y="-894574"/>
            <a:chExt cx="15476321" cy="15476321"/>
          </a:xfrm>
          <a:noFill/>
        </p:grpSpPr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DA80DBF3-2BCC-43FE-8B06-02D40A568020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6BF1AF4A-0966-42DE-BA97-AB8AD4EE8CCB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52136508-229C-4630-B5E5-CE19174ECC42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41EFF4A6-9D9F-4748-98D3-31235641A46B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61C9605-4BE5-4FA7-980B-E5996BA46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grpSp>
        <p:nvGrpSpPr>
          <p:cNvPr id="43" name="Graphic 10">
            <a:extLst>
              <a:ext uri="{FF2B5EF4-FFF2-40B4-BE49-F238E27FC236}">
                <a16:creationId xmlns:a16="http://schemas.microsoft.com/office/drawing/2014/main" id="{80275FD1-4735-4B29-847B-912C5D8FDD50}"/>
              </a:ext>
            </a:extLst>
          </p:cNvPr>
          <p:cNvGrpSpPr/>
          <p:nvPr/>
        </p:nvGrpSpPr>
        <p:grpSpPr bwMode="auto">
          <a:xfrm flipH="1">
            <a:off x="8014592" y="4059987"/>
            <a:ext cx="6919097" cy="6232309"/>
            <a:chOff x="4200094" y="-894574"/>
            <a:chExt cx="15476321" cy="15476321"/>
          </a:xfrm>
          <a:noFill/>
        </p:grpSpPr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17284C02-1747-412E-9793-7BC1E5F650E6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672B0223-90D7-438E-A345-25E7FC7DDE78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AE2D325F-D1DA-491B-AA44-6FF537544F1E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2B71C35D-3D2A-4CAE-AAA1-EA49C1BAC7B3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B88D37FD-C29C-4C8D-9C15-6EF55AD90838}"/>
              </a:ext>
            </a:extLst>
          </p:cNvPr>
          <p:cNvSpPr/>
          <p:nvPr/>
        </p:nvSpPr>
        <p:spPr bwMode="auto">
          <a:xfrm>
            <a:off x="119779" y="1534189"/>
            <a:ext cx="478135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Преимущества:</a:t>
            </a:r>
          </a:p>
          <a:p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Визуальное отображение </a:t>
            </a: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всех этапов строительства в 3</a:t>
            </a:r>
            <a:r>
              <a:rPr lang="en-U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 </a:t>
            </a: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модели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Актуализация</a:t>
            </a: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модели</a:t>
            </a: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по фактическим данным со стройки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Визуальное сравнение</a:t>
            </a: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«факта» с ГПР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Онлайн доступ </a:t>
            </a: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к 3</a:t>
            </a:r>
            <a:r>
              <a:rPr lang="en-US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 </a:t>
            </a:r>
            <a:r>
              <a:rPr lang="ru-RU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моделям в любое время с любых устройств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FD48AB68-CE32-4238-B412-C235406F0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832842" y="666514"/>
            <a:ext cx="3827957" cy="228144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AE3022A-A704-4CCD-B284-293D213D1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848099" y="3969262"/>
            <a:ext cx="3830754" cy="212532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5" name="Стрелка: вниз 64">
            <a:extLst>
              <a:ext uri="{FF2B5EF4-FFF2-40B4-BE49-F238E27FC236}">
                <a16:creationId xmlns:a16="http://schemas.microsoft.com/office/drawing/2014/main" id="{36BC89D8-71A2-4EF9-8E04-3AE760849D9E}"/>
              </a:ext>
            </a:extLst>
          </p:cNvPr>
          <p:cNvSpPr/>
          <p:nvPr/>
        </p:nvSpPr>
        <p:spPr bwMode="auto">
          <a:xfrm>
            <a:off x="9431157" y="3213594"/>
            <a:ext cx="631326" cy="555311"/>
          </a:xfrm>
          <a:prstGeom prst="down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8486CA94-53B2-4AE1-A596-8EBA14381D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6905" y="4345541"/>
            <a:ext cx="1359224" cy="1359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1F8A5096-CD90-479B-A678-3B543526505D}"/>
              </a:ext>
            </a:extLst>
          </p:cNvPr>
          <p:cNvSpPr txBox="1"/>
          <p:nvPr/>
        </p:nvSpPr>
        <p:spPr bwMode="auto">
          <a:xfrm>
            <a:off x="10656914" y="16920"/>
            <a:ext cx="1447900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BE094C1-0744-4A92-BF1F-14B369E8A472}"/>
              </a:ext>
            </a:extLst>
          </p:cNvPr>
          <p:cNvSpPr txBox="1"/>
          <p:nvPr/>
        </p:nvSpPr>
        <p:spPr bwMode="auto">
          <a:xfrm>
            <a:off x="0" y="332732"/>
            <a:ext cx="56802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BIM</a:t>
            </a:r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модель всех этапов</a:t>
            </a:r>
            <a:r>
              <a:rPr lang="en-US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строительства</a:t>
            </a:r>
          </a:p>
        </p:txBody>
      </p: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13B2E9AB-A245-49D9-B8B9-14D3DDF1ABBB}"/>
              </a:ext>
            </a:extLst>
          </p:cNvPr>
          <p:cNvCxnSpPr>
            <a:cxnSpLocks/>
          </p:cNvCxnSpPr>
          <p:nvPr/>
        </p:nvCxnSpPr>
        <p:spPr bwMode="auto">
          <a:xfrm>
            <a:off x="-142875" y="332732"/>
            <a:ext cx="5927590" cy="0"/>
          </a:xfrm>
          <a:prstGeom prst="line">
            <a:avLst/>
          </a:prstGeom>
          <a:ln w="19050">
            <a:solidFill>
              <a:srgbClr val="0841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F49A0FF7-B5AA-412D-A05E-7011FB1E02B2}"/>
              </a:ext>
            </a:extLst>
          </p:cNvPr>
          <p:cNvCxnSpPr>
            <a:cxnSpLocks/>
          </p:cNvCxnSpPr>
          <p:nvPr/>
        </p:nvCxnSpPr>
        <p:spPr bwMode="auto">
          <a:xfrm>
            <a:off x="-142875" y="1295442"/>
            <a:ext cx="5927590" cy="0"/>
          </a:xfrm>
          <a:prstGeom prst="line">
            <a:avLst/>
          </a:prstGeom>
          <a:ln w="19050">
            <a:solidFill>
              <a:srgbClr val="0841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aphic 10">
            <a:extLst>
              <a:ext uri="{FF2B5EF4-FFF2-40B4-BE49-F238E27FC236}">
                <a16:creationId xmlns:a16="http://schemas.microsoft.com/office/drawing/2014/main" id="{305EC669-C32F-4F1F-ABCA-BD477D0E2F47}"/>
              </a:ext>
            </a:extLst>
          </p:cNvPr>
          <p:cNvGrpSpPr/>
          <p:nvPr/>
        </p:nvGrpSpPr>
        <p:grpSpPr bwMode="auto">
          <a:xfrm rot="5400000" flipH="1">
            <a:off x="999927" y="3566977"/>
            <a:ext cx="918383" cy="4411800"/>
            <a:chOff x="6453512" y="-2396531"/>
            <a:chExt cx="2054197" cy="10955560"/>
          </a:xfrm>
        </p:grpSpPr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73E45CCA-1B8E-4E51-9260-A5EDB04825C6}"/>
                </a:ext>
              </a:extLst>
            </p:cNvPr>
            <p:cNvSpPr/>
            <p:nvPr/>
          </p:nvSpPr>
          <p:spPr bwMode="auto">
            <a:xfrm>
              <a:off x="6453512" y="-2396531"/>
              <a:ext cx="9420" cy="10955465"/>
            </a:xfrm>
            <a:custGeom>
              <a:avLst/>
              <a:gdLst>
                <a:gd name="connsiteX0" fmla="*/ 0 w 9420"/>
                <a:gd name="connsiteY0" fmla="*/ 0 h 10955466"/>
                <a:gd name="connsiteX1" fmla="*/ 0 w 9420"/>
                <a:gd name="connsiteY1" fmla="*/ 10955467 h 10955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466" extrusionOk="0">
                  <a:moveTo>
                    <a:pt x="0" y="0"/>
                  </a:moveTo>
                  <a:lnTo>
                    <a:pt x="0" y="10955467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id="{205AD5D8-31A9-46C7-A876-3D7167CF8580}"/>
                </a:ext>
              </a:extLst>
            </p:cNvPr>
            <p:cNvSpPr/>
            <p:nvPr/>
          </p:nvSpPr>
          <p:spPr bwMode="auto">
            <a:xfrm>
              <a:off x="713827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id="{75D3E797-E1F7-4B00-90E3-7DDB3A647D81}"/>
                </a:ext>
              </a:extLst>
            </p:cNvPr>
            <p:cNvSpPr/>
            <p:nvPr/>
          </p:nvSpPr>
          <p:spPr bwMode="auto">
            <a:xfrm>
              <a:off x="7822945" y="-2396531"/>
              <a:ext cx="9420" cy="10955560"/>
            </a:xfrm>
            <a:custGeom>
              <a:avLst/>
              <a:gdLst>
                <a:gd name="connsiteX0" fmla="*/ 0 w 9420"/>
                <a:gd name="connsiteY0" fmla="*/ 0 h 10955560"/>
                <a:gd name="connsiteX1" fmla="*/ 0 w 9420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" h="10955560" extrusionOk="0">
                  <a:moveTo>
                    <a:pt x="0" y="0"/>
                  </a:moveTo>
                  <a:lnTo>
                    <a:pt x="0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id="{F8E295A3-95CB-4A95-824C-EF234ED1B006}"/>
                </a:ext>
              </a:extLst>
            </p:cNvPr>
            <p:cNvSpPr/>
            <p:nvPr/>
          </p:nvSpPr>
          <p:spPr bwMode="auto">
            <a:xfrm>
              <a:off x="8507614" y="-2396531"/>
              <a:ext cx="94" cy="10955560"/>
            </a:xfrm>
            <a:custGeom>
              <a:avLst/>
              <a:gdLst>
                <a:gd name="connsiteX0" fmla="*/ 0 w 94"/>
                <a:gd name="connsiteY0" fmla="*/ 0 h 10955560"/>
                <a:gd name="connsiteX1" fmla="*/ 94 w 94"/>
                <a:gd name="connsiteY1" fmla="*/ 10955561 h 1095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" h="10955560" extrusionOk="0">
                  <a:moveTo>
                    <a:pt x="0" y="0"/>
                  </a:moveTo>
                  <a:lnTo>
                    <a:pt x="94" y="10955561"/>
                  </a:lnTo>
                </a:path>
              </a:pathLst>
            </a:custGeom>
            <a:grp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F70C4F09-096F-45DC-A720-9FE18B5039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6905" y="1097001"/>
            <a:ext cx="1359224" cy="1359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8D52CC16-F468-4B47-B425-E8B99321B2A8}"/>
              </a:ext>
            </a:extLst>
          </p:cNvPr>
          <p:cNvSpPr txBox="1"/>
          <p:nvPr/>
        </p:nvSpPr>
        <p:spPr bwMode="auto">
          <a:xfrm>
            <a:off x="6076904" y="2468786"/>
            <a:ext cx="1359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400" u="sng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lang="ru-RU" sz="2400" u="sng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5E368B6-73A0-4032-B1DC-8564579C4EDC}"/>
              </a:ext>
            </a:extLst>
          </p:cNvPr>
          <p:cNvSpPr txBox="1"/>
          <p:nvPr/>
        </p:nvSpPr>
        <p:spPr bwMode="auto">
          <a:xfrm>
            <a:off x="6076904" y="5792227"/>
            <a:ext cx="1359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400" u="sng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lang="ru-RU" sz="2400" u="sng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1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65" grpId="0" animBg="1"/>
      <p:bldP spid="77" grpId="0"/>
      <p:bldP spid="7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954E772-A876-4BB3-B966-3F329AE09EF8}"/>
              </a:ext>
            </a:extLst>
          </p:cNvPr>
          <p:cNvSpPr/>
          <p:nvPr/>
        </p:nvSpPr>
        <p:spPr bwMode="auto">
          <a:xfrm>
            <a:off x="-142875" y="2423507"/>
            <a:ext cx="3553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Систематизация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и автоматизация учета документации по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контролю качества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работ и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материалов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2F3BC64-74F4-496C-A84B-81E260742019}"/>
              </a:ext>
            </a:extLst>
          </p:cNvPr>
          <p:cNvSpPr/>
          <p:nvPr/>
        </p:nvSpPr>
        <p:spPr bwMode="auto">
          <a:xfrm>
            <a:off x="60254" y="1653906"/>
            <a:ext cx="10311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Собственная разработка по автоматизации исполнительной документации "АИД"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7DF6EB3-45A6-41A1-B596-471F435C13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2" t="20227" r="18772" b="27356"/>
          <a:stretch/>
        </p:blipFill>
        <p:spPr bwMode="auto">
          <a:xfrm>
            <a:off x="3204870" y="2385614"/>
            <a:ext cx="5448301" cy="3594786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383F923-A33A-4B00-83E1-DB186FFC48A1}"/>
              </a:ext>
            </a:extLst>
          </p:cNvPr>
          <p:cNvSpPr txBox="1"/>
          <p:nvPr/>
        </p:nvSpPr>
        <p:spPr bwMode="auto">
          <a:xfrm>
            <a:off x="10557154" y="16920"/>
            <a:ext cx="1547660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1A6EFF9-A7A5-4E49-8F02-9A50C7179A04}"/>
              </a:ext>
            </a:extLst>
          </p:cNvPr>
          <p:cNvSpPr/>
          <p:nvPr/>
        </p:nvSpPr>
        <p:spPr bwMode="auto">
          <a:xfrm>
            <a:off x="0" y="-1"/>
            <a:ext cx="12192000" cy="1558417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84175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B008669-7AE9-4B55-B462-625F77DE1695}"/>
              </a:ext>
            </a:extLst>
          </p:cNvPr>
          <p:cNvSpPr txBox="1"/>
          <p:nvPr/>
        </p:nvSpPr>
        <p:spPr bwMode="auto">
          <a:xfrm>
            <a:off x="10249786" y="16920"/>
            <a:ext cx="1855028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0B8C932-FF68-4E8D-A83A-439704466EE6}"/>
              </a:ext>
            </a:extLst>
          </p:cNvPr>
          <p:cNvSpPr txBox="1"/>
          <p:nvPr/>
        </p:nvSpPr>
        <p:spPr bwMode="auto">
          <a:xfrm>
            <a:off x="0" y="332732"/>
            <a:ext cx="7140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Автоматизированная исполнительная документация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07318963-D406-41DE-99DC-4A492E9184DB}"/>
              </a:ext>
            </a:extLst>
          </p:cNvPr>
          <p:cNvCxnSpPr>
            <a:cxnSpLocks/>
          </p:cNvCxnSpPr>
          <p:nvPr/>
        </p:nvCxnSpPr>
        <p:spPr bwMode="auto">
          <a:xfrm>
            <a:off x="-142875" y="332732"/>
            <a:ext cx="71405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835519F1-9EB8-443A-9B00-EEDB5F344272}"/>
              </a:ext>
            </a:extLst>
          </p:cNvPr>
          <p:cNvCxnSpPr>
            <a:cxnSpLocks/>
          </p:cNvCxnSpPr>
          <p:nvPr/>
        </p:nvCxnSpPr>
        <p:spPr bwMode="auto">
          <a:xfrm>
            <a:off x="-142875" y="1295442"/>
            <a:ext cx="71405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aphic 10">
            <a:extLst>
              <a:ext uri="{FF2B5EF4-FFF2-40B4-BE49-F238E27FC236}">
                <a16:creationId xmlns:a16="http://schemas.microsoft.com/office/drawing/2014/main" id="{536EAD75-3E2C-45E3-9A85-27B951F45245}"/>
              </a:ext>
            </a:extLst>
          </p:cNvPr>
          <p:cNvGrpSpPr/>
          <p:nvPr/>
        </p:nvGrpSpPr>
        <p:grpSpPr bwMode="auto">
          <a:xfrm rot="5400000" flipH="1">
            <a:off x="9240753" y="-3221640"/>
            <a:ext cx="4892540" cy="4406908"/>
            <a:chOff x="6466550" y="1371880"/>
            <a:chExt cx="10943411" cy="10943412"/>
          </a:xfrm>
          <a:noFill/>
        </p:grpSpPr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403D1F63-98B8-457D-8CAC-415E39446EF9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01EFBA48-7A16-47C9-A717-639823461A41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227A0B41-0A06-4337-BB70-DB20C1766DF1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793F7D61-D5A1-4763-8E88-EF8A55D65EBB}"/>
                </a:ext>
              </a:extLst>
            </p:cNvPr>
            <p:cNvSpPr/>
            <p:nvPr/>
          </p:nvSpPr>
          <p:spPr bwMode="auto">
            <a:xfrm rot="18900000">
              <a:off x="6466550" y="1371880"/>
              <a:ext cx="10943411" cy="10943412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DD338BA2-C8AD-4730-950D-2B3C959CD5FA}"/>
              </a:ext>
            </a:extLst>
          </p:cNvPr>
          <p:cNvSpPr/>
          <p:nvPr/>
        </p:nvSpPr>
        <p:spPr bwMode="auto">
          <a:xfrm>
            <a:off x="170402" y="4695052"/>
            <a:ext cx="32405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Комплект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ИД в электронном и бумажном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форматах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5A4FAA61-2890-4A9F-8DC5-06623F1454CB}"/>
              </a:ext>
            </a:extLst>
          </p:cNvPr>
          <p:cNvSpPr/>
          <p:nvPr/>
        </p:nvSpPr>
        <p:spPr bwMode="auto">
          <a:xfrm>
            <a:off x="8437271" y="4605967"/>
            <a:ext cx="38681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Вся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необходимая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информация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хранится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 одном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информационном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пространстве.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54CDC7B9-8441-47B0-889D-B38920A00C3C}"/>
              </a:ext>
            </a:extLst>
          </p:cNvPr>
          <p:cNvSpPr/>
          <p:nvPr/>
        </p:nvSpPr>
        <p:spPr bwMode="auto">
          <a:xfrm>
            <a:off x="8447041" y="2649829"/>
            <a:ext cx="37323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Работа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команды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проекта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в одной 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информационной системе с </a:t>
            </a:r>
            <a:r>
              <a:rPr lang="ru-RU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распределением</a:t>
            </a:r>
            <a:r>
              <a:rPr lang="ru-RU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ролей и задач</a:t>
            </a:r>
          </a:p>
        </p:txBody>
      </p:sp>
      <p:grpSp>
        <p:nvGrpSpPr>
          <p:cNvPr id="58" name="Graphic 10">
            <a:extLst>
              <a:ext uri="{FF2B5EF4-FFF2-40B4-BE49-F238E27FC236}">
                <a16:creationId xmlns:a16="http://schemas.microsoft.com/office/drawing/2014/main" id="{9A6A8AF3-8A79-417A-B29A-D25314CF08F3}"/>
              </a:ext>
            </a:extLst>
          </p:cNvPr>
          <p:cNvGrpSpPr/>
          <p:nvPr/>
        </p:nvGrpSpPr>
        <p:grpSpPr bwMode="auto">
          <a:xfrm flipH="1">
            <a:off x="-3220753" y="4631536"/>
            <a:ext cx="6919097" cy="6232309"/>
            <a:chOff x="4200094" y="-894574"/>
            <a:chExt cx="15476321" cy="15476321"/>
          </a:xfrm>
          <a:noFill/>
        </p:grpSpPr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CCCD0A40-DD59-4A5B-ADEB-5C43A0B1643B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700A0C40-9B45-49F5-89E6-D344010083FA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19B7C9F4-E104-4660-B190-90AC894EAEB0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CCB420F0-38E7-4532-82A3-AD0FC1102E59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948C7B62-5746-448C-A56C-2ABF278D8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46187" y="6415192"/>
            <a:ext cx="1547661" cy="32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1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55" grpId="0"/>
      <p:bldP spid="56" grpId="0"/>
      <p:bldP spid="5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1" y="-16920"/>
            <a:ext cx="12192000" cy="1597365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0" y="300228"/>
            <a:ext cx="6716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Список реализованных объектов группы компаний «Пальметто» ч. 1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248194" y="307727"/>
            <a:ext cx="69646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105854" y="1254335"/>
            <a:ext cx="6822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aphic 10">
            <a:extLst>
              <a:ext uri="{FF2B5EF4-FFF2-40B4-BE49-F238E27FC236}">
                <a16:creationId xmlns:a16="http://schemas.microsoft.com/office/drawing/2014/main" id="{E881B33C-3B36-475A-891F-39230D3F230D}"/>
              </a:ext>
            </a:extLst>
          </p:cNvPr>
          <p:cNvGrpSpPr/>
          <p:nvPr/>
        </p:nvGrpSpPr>
        <p:grpSpPr bwMode="auto">
          <a:xfrm rot="5400000" flipH="1">
            <a:off x="-3459549" y="375352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122515C8-6628-48D3-9928-94AE0FD23EF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EB86E16-20B7-4B27-BE42-4F7F6A6A4B5F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9C8F5D2-DC37-482C-A2EE-A95E7927CB5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B2BE5E08-BEE2-4648-81F6-C0D51B67DF7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2B41C3A5-F7EE-4123-B630-78FCB11BBAFD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0" name="Graphic 10">
              <a:extLst>
                <a:ext uri="{FF2B5EF4-FFF2-40B4-BE49-F238E27FC236}">
                  <a16:creationId xmlns:a16="http://schemas.microsoft.com/office/drawing/2014/main" id="{755E07F7-E6F2-4FB0-A480-D623D2DDBB4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F3CB9C30-4F3F-4DF2-AE10-AC5439C7D6A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891B8528-25CC-4CD1-9819-CC9677CC71D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A69D765F-AE1C-43F1-AB2C-320BBF239CF5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AA7422E1-AAC6-4847-98CB-E0B8D138BE0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1" name="Graphic 10">
            <a:extLst>
              <a:ext uri="{FF2B5EF4-FFF2-40B4-BE49-F238E27FC236}">
                <a16:creationId xmlns:a16="http://schemas.microsoft.com/office/drawing/2014/main" id="{B102AD52-AB8C-4F3A-A762-39151CB3F509}"/>
              </a:ext>
            </a:extLst>
          </p:cNvPr>
          <p:cNvGrpSpPr/>
          <p:nvPr/>
        </p:nvGrpSpPr>
        <p:grpSpPr bwMode="auto">
          <a:xfrm flipH="1">
            <a:off x="7909519" y="-4580456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42" name="Graphic 10">
              <a:extLst>
                <a:ext uri="{FF2B5EF4-FFF2-40B4-BE49-F238E27FC236}">
                  <a16:creationId xmlns:a16="http://schemas.microsoft.com/office/drawing/2014/main" id="{C4DCBF58-82B6-4425-BB11-DEB7C53F164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id="{D7CDB5B1-5A84-42A5-B876-8ACCDBEEEAA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Полилиния: фигура 53">
                <a:extLst>
                  <a:ext uri="{FF2B5EF4-FFF2-40B4-BE49-F238E27FC236}">
                    <a16:creationId xmlns:a16="http://schemas.microsoft.com/office/drawing/2014/main" id="{7D9F1569-5B11-4014-BC7E-6A2CB8371D6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Полилиния: фигура 54">
                <a:extLst>
                  <a:ext uri="{FF2B5EF4-FFF2-40B4-BE49-F238E27FC236}">
                    <a16:creationId xmlns:a16="http://schemas.microsoft.com/office/drawing/2014/main" id="{2A23F5CD-8151-4418-A680-2183FC838677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Полилиния: фигура 55">
                <a:extLst>
                  <a:ext uri="{FF2B5EF4-FFF2-40B4-BE49-F238E27FC236}">
                    <a16:creationId xmlns:a16="http://schemas.microsoft.com/office/drawing/2014/main" id="{A0C8B668-BED0-40F8-872D-E1638D7A2A1C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3" name="Graphic 10">
              <a:extLst>
                <a:ext uri="{FF2B5EF4-FFF2-40B4-BE49-F238E27FC236}">
                  <a16:creationId xmlns:a16="http://schemas.microsoft.com/office/drawing/2014/main" id="{8743A619-8750-49DE-A2D3-8CF8AC529ADA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03EEBD9D-DF81-4F30-AF18-CA6626A84C1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32A50C1F-4A69-467B-B44A-5AB6647768B5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D5803DD1-5B07-47D3-81EC-E20C1EB8D22D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Полилиния: фигура 51">
                <a:extLst>
                  <a:ext uri="{FF2B5EF4-FFF2-40B4-BE49-F238E27FC236}">
                    <a16:creationId xmlns:a16="http://schemas.microsoft.com/office/drawing/2014/main" id="{EFEED0B3-CEF4-48BF-AE8F-90A98E3BF1C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568D52EE-E988-4AE8-97F5-87098D74F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503602" y="6389038"/>
            <a:ext cx="1471391" cy="305201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A8673EA-E5E5-488D-AD26-E02B91F13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898763"/>
              </p:ext>
            </p:extLst>
          </p:nvPr>
        </p:nvGraphicFramePr>
        <p:xfrm>
          <a:off x="1" y="1580446"/>
          <a:ext cx="12192000" cy="511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849">
                  <a:extLst>
                    <a:ext uri="{9D8B030D-6E8A-4147-A177-3AD203B41FA5}">
                      <a16:colId xmlns:a16="http://schemas.microsoft.com/office/drawing/2014/main" val="2761218549"/>
                    </a:ext>
                  </a:extLst>
                </a:gridCol>
                <a:gridCol w="2881674">
                  <a:extLst>
                    <a:ext uri="{9D8B030D-6E8A-4147-A177-3AD203B41FA5}">
                      <a16:colId xmlns:a16="http://schemas.microsoft.com/office/drawing/2014/main" val="3371968838"/>
                    </a:ext>
                  </a:extLst>
                </a:gridCol>
                <a:gridCol w="3338332">
                  <a:extLst>
                    <a:ext uri="{9D8B030D-6E8A-4147-A177-3AD203B41FA5}">
                      <a16:colId xmlns:a16="http://schemas.microsoft.com/office/drawing/2014/main" val="1311030643"/>
                    </a:ext>
                  </a:extLst>
                </a:gridCol>
                <a:gridCol w="1216445">
                  <a:extLst>
                    <a:ext uri="{9D8B030D-6E8A-4147-A177-3AD203B41FA5}">
                      <a16:colId xmlns:a16="http://schemas.microsoft.com/office/drawing/2014/main" val="1771657668"/>
                    </a:ext>
                  </a:extLst>
                </a:gridCol>
                <a:gridCol w="1905369">
                  <a:extLst>
                    <a:ext uri="{9D8B030D-6E8A-4147-A177-3AD203B41FA5}">
                      <a16:colId xmlns:a16="http://schemas.microsoft.com/office/drawing/2014/main" val="2460947938"/>
                    </a:ext>
                  </a:extLst>
                </a:gridCol>
                <a:gridCol w="2094331">
                  <a:extLst>
                    <a:ext uri="{9D8B030D-6E8A-4147-A177-3AD203B41FA5}">
                      <a16:colId xmlns:a16="http://schemas.microsoft.com/office/drawing/2014/main" val="1679368581"/>
                    </a:ext>
                  </a:extLst>
                </a:gridCol>
              </a:tblGrid>
              <a:tr h="288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№ </a:t>
                      </a:r>
                      <a:r>
                        <a:rPr lang="ru-RU" sz="800" u="none" strike="noStrike" dirty="0" err="1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п.п</a:t>
                      </a:r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Наименование объекта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Адрес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Общая площадь объекта, м2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Заказчик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Состав работ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601588"/>
                  </a:ext>
                </a:extLst>
              </a:tr>
              <a:tr h="4586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Производственно-складской комплекс для производства активной фармацевтической субстанции «Интерферон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область, г. Лобня,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Краснополянское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шоссе, д.10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6 002</a:t>
                      </a: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"Ферон"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Строительство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79835"/>
                  </a:ext>
                </a:extLst>
              </a:tr>
              <a:tr h="1834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Склад готовой продукции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область, Клинский район, с. Спас-Заулок, ул. Сосновый бор, д. 36» 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10 400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"Клинский стекольный завод"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ПД, РД,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26209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"Комплекс по переработке овощей"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142214, Московская область, г. Серпухов, д. Ивановское, территория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Маревен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Фуд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Сэнтрал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28 000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"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Маревен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Фуд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Сэнтрал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498106"/>
                  </a:ext>
                </a:extLst>
              </a:tr>
              <a:tr h="248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"Здание производства подшипников TRB/DGBB"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р-н,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Бурашевское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с/п, промзона Боровлево-2, комплекс 1"В"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15 000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"ТЕК-КОМ Производство"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051614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5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«Комплекс по переработке овощей. Реконструкция склада второй очереди. Этап 1»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142214, Московская область, г. Серпухов, д. Ивановское, территория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Маревен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Фуд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Сэнтрал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"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Маревен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Фуд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Сэнтрал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333772"/>
                  </a:ext>
                </a:extLst>
              </a:tr>
              <a:tr h="2481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6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Производственный комплекс по производству различных красок, покрытий и клеев» 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обл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. Ступино,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г.п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. Жилево, д.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Шматово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АОЗТ «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Колычево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12 937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«Флекс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Филмс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Рус»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98344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7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Трамвайная сеть по маршруту: «Станция метро «Купчино» – пос. Шушары – Славянка» на территории Санкт-Петербурга». 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пос. Шушары – Славянка» на территории Санкт-Петербурга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12 572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"АБЗ-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Дорстрой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443993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8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Цех для холодной высадки и термической закалки роликов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р-н,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Бурашевское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с/п, промзона Боровлево-2, комплекс 1"В"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1 560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"ТЕК-КОМ Производство"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58567"/>
                  </a:ext>
                </a:extLst>
              </a:tr>
              <a:tr h="366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9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Производственный цех 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р-н,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Бурашевское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с/п, промзона Боровлево-2, комплекс 1"В"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1 440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"ТЕК-КОМ Производство"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985502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10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«Станция технического обслуживания легковых автомобилей №3» (СТО-3)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м. р-н Калининский,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с.о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.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Бурашевское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тер. автодорога Москва-Санкт-Петербург,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ул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165-й километр, территория АО «РУМОС-Авто» на земельном участке с кадастровым номером 69:10:0000025:7607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1 000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"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Румос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-Авто"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14167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11</a:t>
                      </a:r>
                      <a:endParaRPr lang="ru-RU" sz="800" b="1" i="0" u="none" strike="noStrike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Производственное здание с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санитарно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– бытовыми помещениями и вспомогательной инфраструктурой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обл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. Ступино,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г.п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. Жилево, д.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Шматово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АОЗТ «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Колычево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8 200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«Флекс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Филмс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Рус»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212638"/>
                  </a:ext>
                </a:extLst>
              </a:tr>
              <a:tr h="3700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12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Фармацевтический завод по производству готовых лекарственных средств со складом готовой продукции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обл., р-он Ногинский, муниципальное образование «Городской округ Черноголовка» г. Черноголовка, ул. Техническая, участок 4а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12 180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«Фаворит Трейд»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корректировка ПД,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706976"/>
                  </a:ext>
                </a:extLst>
              </a:tr>
              <a:tr h="3700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13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Работы по разработке и согласованию Документации и Строительно-монтажные работы по ремонту помещений с дооборудованием технологическим оборудованием 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область, Богородский городской округ, п. Затишье, территория Технопарк Успенский, д. 18, стр. 1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АО «АРВИАЙ» 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РнС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963571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14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Фармацевтический завод по производству готовых лекарственных форм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Рязанская область, Скопинский район, тер. Промышленная зона №1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40 627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Скопинфарм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120520"/>
                  </a:ext>
                </a:extLst>
              </a:tr>
              <a:tr h="275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15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Пристройка к производственному корпусу завода СКФ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обл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Кал11юшсю1й р­</a:t>
                      </a:r>
                    </a:p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н,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Бурашевское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поселение, промзона Боровлево-2, комплекс 1 "В"»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780 м2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«СКФ»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03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26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1" y="-16920"/>
            <a:ext cx="12192000" cy="1597365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0" y="300228"/>
            <a:ext cx="6716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Список реализованных объектов группы компаний «Пальметто» ч. </a:t>
            </a:r>
            <a:r>
              <a:rPr lang="en-US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</a:t>
            </a:r>
            <a:endParaRPr lang="ru-RU" sz="28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248194" y="307727"/>
            <a:ext cx="69646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105854" y="1254335"/>
            <a:ext cx="6822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aphic 10">
            <a:extLst>
              <a:ext uri="{FF2B5EF4-FFF2-40B4-BE49-F238E27FC236}">
                <a16:creationId xmlns:a16="http://schemas.microsoft.com/office/drawing/2014/main" id="{E881B33C-3B36-475A-891F-39230D3F230D}"/>
              </a:ext>
            </a:extLst>
          </p:cNvPr>
          <p:cNvGrpSpPr/>
          <p:nvPr/>
        </p:nvGrpSpPr>
        <p:grpSpPr bwMode="auto">
          <a:xfrm rot="5400000" flipH="1">
            <a:off x="-3459549" y="375352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122515C8-6628-48D3-9928-94AE0FD23EF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EB86E16-20B7-4B27-BE42-4F7F6A6A4B5F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9C8F5D2-DC37-482C-A2EE-A95E7927CB5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B2BE5E08-BEE2-4648-81F6-C0D51B67DF7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2B41C3A5-F7EE-4123-B630-78FCB11BBAFD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0" name="Graphic 10">
              <a:extLst>
                <a:ext uri="{FF2B5EF4-FFF2-40B4-BE49-F238E27FC236}">
                  <a16:creationId xmlns:a16="http://schemas.microsoft.com/office/drawing/2014/main" id="{755E07F7-E6F2-4FB0-A480-D623D2DDBB4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F3CB9C30-4F3F-4DF2-AE10-AC5439C7D6A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891B8528-25CC-4CD1-9819-CC9677CC71D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A69D765F-AE1C-43F1-AB2C-320BBF239CF5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AA7422E1-AAC6-4847-98CB-E0B8D138BE0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1" name="Graphic 10">
            <a:extLst>
              <a:ext uri="{FF2B5EF4-FFF2-40B4-BE49-F238E27FC236}">
                <a16:creationId xmlns:a16="http://schemas.microsoft.com/office/drawing/2014/main" id="{B102AD52-AB8C-4F3A-A762-39151CB3F509}"/>
              </a:ext>
            </a:extLst>
          </p:cNvPr>
          <p:cNvGrpSpPr/>
          <p:nvPr/>
        </p:nvGrpSpPr>
        <p:grpSpPr bwMode="auto">
          <a:xfrm flipH="1">
            <a:off x="7909519" y="-4580456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42" name="Graphic 10">
              <a:extLst>
                <a:ext uri="{FF2B5EF4-FFF2-40B4-BE49-F238E27FC236}">
                  <a16:creationId xmlns:a16="http://schemas.microsoft.com/office/drawing/2014/main" id="{C4DCBF58-82B6-4425-BB11-DEB7C53F164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id="{D7CDB5B1-5A84-42A5-B876-8ACCDBEEEAA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Полилиния: фигура 53">
                <a:extLst>
                  <a:ext uri="{FF2B5EF4-FFF2-40B4-BE49-F238E27FC236}">
                    <a16:creationId xmlns:a16="http://schemas.microsoft.com/office/drawing/2014/main" id="{7D9F1569-5B11-4014-BC7E-6A2CB8371D6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Полилиния: фигура 54">
                <a:extLst>
                  <a:ext uri="{FF2B5EF4-FFF2-40B4-BE49-F238E27FC236}">
                    <a16:creationId xmlns:a16="http://schemas.microsoft.com/office/drawing/2014/main" id="{2A23F5CD-8151-4418-A680-2183FC838677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Полилиния: фигура 55">
                <a:extLst>
                  <a:ext uri="{FF2B5EF4-FFF2-40B4-BE49-F238E27FC236}">
                    <a16:creationId xmlns:a16="http://schemas.microsoft.com/office/drawing/2014/main" id="{A0C8B668-BED0-40F8-872D-E1638D7A2A1C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3" name="Graphic 10">
              <a:extLst>
                <a:ext uri="{FF2B5EF4-FFF2-40B4-BE49-F238E27FC236}">
                  <a16:creationId xmlns:a16="http://schemas.microsoft.com/office/drawing/2014/main" id="{8743A619-8750-49DE-A2D3-8CF8AC529ADA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03EEBD9D-DF81-4F30-AF18-CA6626A84C1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32A50C1F-4A69-467B-B44A-5AB6647768B5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D5803DD1-5B07-47D3-81EC-E20C1EB8D22D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Полилиния: фигура 51">
                <a:extLst>
                  <a:ext uri="{FF2B5EF4-FFF2-40B4-BE49-F238E27FC236}">
                    <a16:creationId xmlns:a16="http://schemas.microsoft.com/office/drawing/2014/main" id="{EFEED0B3-CEF4-48BF-AE8F-90A98E3BF1C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568D52EE-E988-4AE8-97F5-87098D74F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503602" y="6389038"/>
            <a:ext cx="1471391" cy="305201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A8673EA-E5E5-488D-AD26-E02B91F13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153016"/>
              </p:ext>
            </p:extLst>
          </p:nvPr>
        </p:nvGraphicFramePr>
        <p:xfrm>
          <a:off x="1" y="1580446"/>
          <a:ext cx="12192000" cy="5277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849">
                  <a:extLst>
                    <a:ext uri="{9D8B030D-6E8A-4147-A177-3AD203B41FA5}">
                      <a16:colId xmlns:a16="http://schemas.microsoft.com/office/drawing/2014/main" val="2761218549"/>
                    </a:ext>
                  </a:extLst>
                </a:gridCol>
                <a:gridCol w="2881674">
                  <a:extLst>
                    <a:ext uri="{9D8B030D-6E8A-4147-A177-3AD203B41FA5}">
                      <a16:colId xmlns:a16="http://schemas.microsoft.com/office/drawing/2014/main" val="3371968838"/>
                    </a:ext>
                  </a:extLst>
                </a:gridCol>
                <a:gridCol w="3338332">
                  <a:extLst>
                    <a:ext uri="{9D8B030D-6E8A-4147-A177-3AD203B41FA5}">
                      <a16:colId xmlns:a16="http://schemas.microsoft.com/office/drawing/2014/main" val="1311030643"/>
                    </a:ext>
                  </a:extLst>
                </a:gridCol>
                <a:gridCol w="1216445">
                  <a:extLst>
                    <a:ext uri="{9D8B030D-6E8A-4147-A177-3AD203B41FA5}">
                      <a16:colId xmlns:a16="http://schemas.microsoft.com/office/drawing/2014/main" val="1771657668"/>
                    </a:ext>
                  </a:extLst>
                </a:gridCol>
                <a:gridCol w="1905369">
                  <a:extLst>
                    <a:ext uri="{9D8B030D-6E8A-4147-A177-3AD203B41FA5}">
                      <a16:colId xmlns:a16="http://schemas.microsoft.com/office/drawing/2014/main" val="2460947938"/>
                    </a:ext>
                  </a:extLst>
                </a:gridCol>
                <a:gridCol w="2094331">
                  <a:extLst>
                    <a:ext uri="{9D8B030D-6E8A-4147-A177-3AD203B41FA5}">
                      <a16:colId xmlns:a16="http://schemas.microsoft.com/office/drawing/2014/main" val="1679368581"/>
                    </a:ext>
                  </a:extLst>
                </a:gridCol>
              </a:tblGrid>
              <a:tr h="3166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№ </a:t>
                      </a:r>
                      <a:r>
                        <a:rPr lang="ru-RU" sz="800" u="none" strike="noStrike" dirty="0" err="1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п.п</a:t>
                      </a:r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Наименование объекта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Адрес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Общая площадь объекта, м2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Заказчик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Состав работ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601588"/>
                  </a:ext>
                </a:extLst>
              </a:tr>
              <a:tr h="5025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16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Помещение для хранения алкогольной и спиртосодержащей продукции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область, городской округ Солнечногорск, с/п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Пешковское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11с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780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«СКФ»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Строительство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79835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17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Строительство овощехранилище каркасного типа на 4000 тонн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обл., Кесовогорский район, д.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Лисково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участок с кадастровым № 69:13:0160701:652»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1 500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"Новый Импульс-50"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ПД, РД,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26209"/>
                  </a:ext>
                </a:extLst>
              </a:tr>
              <a:tr h="30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18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Многофункциональная жилая застройка  Новая Тверь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 Тверь, ул. Седова, д. 57 кадастровый номер земельного участка: 69:40:0100119:2259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1 460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«Дуэт»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498106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19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Завод по производству продуктов питания "ORION"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район, Никулинское сельское поселение, д. Кривцово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36 000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СЗ «Талан-Тверь»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051614"/>
                  </a:ext>
                </a:extLst>
              </a:tr>
              <a:tr h="30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20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«Производственный комплекс ООО «МЕТАВР»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район, территория Боровлево-2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43 524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«Орион Интернейшнл Евро»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333772"/>
                  </a:ext>
                </a:extLst>
              </a:tr>
              <a:tr h="2776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21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«Подлежащий капитальному ремонту Генподрядчиком по Договору с Заказчиком объект»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Москва, поселение Сосенское, ул. Поляны, вл. 50 стр. 1-4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1 450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Метавр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98344"/>
                  </a:ext>
                </a:extLst>
              </a:tr>
              <a:tr h="30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22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«Производственно-складской комплекс»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Приморский край, Надеждинский р-н, Вольно-Надеждинское с., ТОР Надеждинская тер.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43 000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«Новый Импульс-50»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443993"/>
                  </a:ext>
                </a:extLst>
              </a:tr>
              <a:tr h="30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23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Станция технического обслуживания легковых автомобилей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район, «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МоскваСанкт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-Петербург 165 км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7 000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«Бизнес-Сервис»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58567"/>
                  </a:ext>
                </a:extLst>
              </a:tr>
              <a:tr h="4020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24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«Производственный комплекс ООО «МЕТАВР»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область, Калининский район, территория Боровлево-2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8 000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ЗАО «РУМОС-Авто»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985502"/>
                  </a:ext>
                </a:extLst>
              </a:tr>
              <a:tr h="30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25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Складской комплекс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технопарк ДКС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3 680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Метавр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14167"/>
                  </a:ext>
                </a:extLst>
              </a:tr>
              <a:tr h="30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26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Завод “Шелл Нефть Торжок”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обл., г.Торжок, ул. Чехова, 90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8041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«Бизнес-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Севрис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212638"/>
                  </a:ext>
                </a:extLst>
              </a:tr>
              <a:tr h="4055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27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Строительство ливневых очистных сооружений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технопарк ДКС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“Шелл Нефть”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корректировка ПД,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706976"/>
                  </a:ext>
                </a:extLst>
              </a:tr>
              <a:tr h="4054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28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Строительство завода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 районе д.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Садыково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Калининского района, Тверской области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“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Сантехэлектромонтаж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”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РнС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963571"/>
                  </a:ext>
                </a:extLst>
              </a:tr>
              <a:tr h="30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29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Строительство пристройки к автосалону Mazda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Московское шоссе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1 100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«МТК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Пром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120520"/>
                  </a:ext>
                </a:extLst>
              </a:tr>
              <a:tr h="301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30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Цех обработки металла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технопарк ДКС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520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“Важная персона-Авто М”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03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24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E6AA1E4-A0AD-424C-88D8-D0C93E1D8CE1}"/>
              </a:ext>
            </a:extLst>
          </p:cNvPr>
          <p:cNvSpPr/>
          <p:nvPr/>
        </p:nvSpPr>
        <p:spPr bwMode="auto">
          <a:xfrm>
            <a:off x="1" y="-16920"/>
            <a:ext cx="12192000" cy="1597365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0" y="300228"/>
            <a:ext cx="6716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Список реализованных объектов группы компаний «Пальметто» ч. 3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772746-5226-47B7-8578-9172F5201633}"/>
              </a:ext>
            </a:extLst>
          </p:cNvPr>
          <p:cNvCxnSpPr>
            <a:cxnSpLocks/>
          </p:cNvCxnSpPr>
          <p:nvPr/>
        </p:nvCxnSpPr>
        <p:spPr bwMode="auto">
          <a:xfrm>
            <a:off x="-248194" y="307727"/>
            <a:ext cx="69646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8D765F5-89ED-4FBB-B5F3-A27B9D639FA6}"/>
              </a:ext>
            </a:extLst>
          </p:cNvPr>
          <p:cNvSpPr txBox="1"/>
          <p:nvPr/>
        </p:nvSpPr>
        <p:spPr bwMode="auto">
          <a:xfrm>
            <a:off x="10616665" y="16920"/>
            <a:ext cx="1488149" cy="30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chemeClr val="bg1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chemeClr val="bg1"/>
              </a:solidFill>
              <a:latin typeface="Onest Regular"/>
              <a:ea typeface="Roboto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51A136-CBCC-4847-9B9E-0A4B43190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03B9183-A71B-480B-8A94-89BEDC9CE977}"/>
              </a:ext>
            </a:extLst>
          </p:cNvPr>
          <p:cNvCxnSpPr>
            <a:cxnSpLocks/>
          </p:cNvCxnSpPr>
          <p:nvPr/>
        </p:nvCxnSpPr>
        <p:spPr bwMode="auto">
          <a:xfrm>
            <a:off x="-105854" y="1254335"/>
            <a:ext cx="6822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aphic 10">
            <a:extLst>
              <a:ext uri="{FF2B5EF4-FFF2-40B4-BE49-F238E27FC236}">
                <a16:creationId xmlns:a16="http://schemas.microsoft.com/office/drawing/2014/main" id="{E881B33C-3B36-475A-891F-39230D3F230D}"/>
              </a:ext>
            </a:extLst>
          </p:cNvPr>
          <p:cNvGrpSpPr/>
          <p:nvPr/>
        </p:nvGrpSpPr>
        <p:grpSpPr bwMode="auto">
          <a:xfrm rot="5400000" flipH="1">
            <a:off x="-3459549" y="3753522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9" name="Graphic 10">
              <a:extLst>
                <a:ext uri="{FF2B5EF4-FFF2-40B4-BE49-F238E27FC236}">
                  <a16:creationId xmlns:a16="http://schemas.microsoft.com/office/drawing/2014/main" id="{122515C8-6628-48D3-9928-94AE0FD23EF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7EB86E16-20B7-4B27-BE42-4F7F6A6A4B5F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C9C8F5D2-DC37-482C-A2EE-A95E7927CB5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Полилиния: фигура 66">
                <a:extLst>
                  <a:ext uri="{FF2B5EF4-FFF2-40B4-BE49-F238E27FC236}">
                    <a16:creationId xmlns:a16="http://schemas.microsoft.com/office/drawing/2014/main" id="{B2BE5E08-BEE2-4648-81F6-C0D51B67DF70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Полилиния: фигура 67">
                <a:extLst>
                  <a:ext uri="{FF2B5EF4-FFF2-40B4-BE49-F238E27FC236}">
                    <a16:creationId xmlns:a16="http://schemas.microsoft.com/office/drawing/2014/main" id="{2B41C3A5-F7EE-4123-B630-78FCB11BBAFD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0" name="Graphic 10">
              <a:extLst>
                <a:ext uri="{FF2B5EF4-FFF2-40B4-BE49-F238E27FC236}">
                  <a16:creationId xmlns:a16="http://schemas.microsoft.com/office/drawing/2014/main" id="{755E07F7-E6F2-4FB0-A480-D623D2DDBB4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F3CB9C30-4F3F-4DF2-AE10-AC5439C7D6A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891B8528-25CC-4CD1-9819-CC9677CC71D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A69D765F-AE1C-43F1-AB2C-320BBF239CF5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AA7422E1-AAC6-4847-98CB-E0B8D138BE00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1" name="Graphic 10">
            <a:extLst>
              <a:ext uri="{FF2B5EF4-FFF2-40B4-BE49-F238E27FC236}">
                <a16:creationId xmlns:a16="http://schemas.microsoft.com/office/drawing/2014/main" id="{B102AD52-AB8C-4F3A-A762-39151CB3F509}"/>
              </a:ext>
            </a:extLst>
          </p:cNvPr>
          <p:cNvGrpSpPr/>
          <p:nvPr/>
        </p:nvGrpSpPr>
        <p:grpSpPr bwMode="auto">
          <a:xfrm flipH="1">
            <a:off x="7909519" y="-4580456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42" name="Graphic 10">
              <a:extLst>
                <a:ext uri="{FF2B5EF4-FFF2-40B4-BE49-F238E27FC236}">
                  <a16:creationId xmlns:a16="http://schemas.microsoft.com/office/drawing/2014/main" id="{C4DCBF58-82B6-4425-BB11-DEB7C53F164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53" name="Полилиния: фигура 52">
                <a:extLst>
                  <a:ext uri="{FF2B5EF4-FFF2-40B4-BE49-F238E27FC236}">
                    <a16:creationId xmlns:a16="http://schemas.microsoft.com/office/drawing/2014/main" id="{D7CDB5B1-5A84-42A5-B876-8ACCDBEEEAA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Полилиния: фигура 53">
                <a:extLst>
                  <a:ext uri="{FF2B5EF4-FFF2-40B4-BE49-F238E27FC236}">
                    <a16:creationId xmlns:a16="http://schemas.microsoft.com/office/drawing/2014/main" id="{7D9F1569-5B11-4014-BC7E-6A2CB8371D6A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Полилиния: фигура 54">
                <a:extLst>
                  <a:ext uri="{FF2B5EF4-FFF2-40B4-BE49-F238E27FC236}">
                    <a16:creationId xmlns:a16="http://schemas.microsoft.com/office/drawing/2014/main" id="{2A23F5CD-8151-4418-A680-2183FC838677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Полилиния: фигура 55">
                <a:extLst>
                  <a:ext uri="{FF2B5EF4-FFF2-40B4-BE49-F238E27FC236}">
                    <a16:creationId xmlns:a16="http://schemas.microsoft.com/office/drawing/2014/main" id="{A0C8B668-BED0-40F8-872D-E1638D7A2A1C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43" name="Graphic 10">
              <a:extLst>
                <a:ext uri="{FF2B5EF4-FFF2-40B4-BE49-F238E27FC236}">
                  <a16:creationId xmlns:a16="http://schemas.microsoft.com/office/drawing/2014/main" id="{8743A619-8750-49DE-A2D3-8CF8AC529ADA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03EEBD9D-DF81-4F30-AF18-CA6626A84C18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32A50C1F-4A69-467B-B44A-5AB6647768B5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Полилиния: фигура 45">
                <a:extLst>
                  <a:ext uri="{FF2B5EF4-FFF2-40B4-BE49-F238E27FC236}">
                    <a16:creationId xmlns:a16="http://schemas.microsoft.com/office/drawing/2014/main" id="{D5803DD1-5B07-47D3-81EC-E20C1EB8D22D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Полилиния: фигура 51">
                <a:extLst>
                  <a:ext uri="{FF2B5EF4-FFF2-40B4-BE49-F238E27FC236}">
                    <a16:creationId xmlns:a16="http://schemas.microsoft.com/office/drawing/2014/main" id="{EFEED0B3-CEF4-48BF-AE8F-90A98E3BF1C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568D52EE-E988-4AE8-97F5-87098D74F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503602" y="6389038"/>
            <a:ext cx="1471391" cy="305201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A8673EA-E5E5-488D-AD26-E02B91F13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776947"/>
              </p:ext>
            </p:extLst>
          </p:nvPr>
        </p:nvGraphicFramePr>
        <p:xfrm>
          <a:off x="1" y="1580446"/>
          <a:ext cx="12192000" cy="4730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849">
                  <a:extLst>
                    <a:ext uri="{9D8B030D-6E8A-4147-A177-3AD203B41FA5}">
                      <a16:colId xmlns:a16="http://schemas.microsoft.com/office/drawing/2014/main" val="2761218549"/>
                    </a:ext>
                  </a:extLst>
                </a:gridCol>
                <a:gridCol w="2881674">
                  <a:extLst>
                    <a:ext uri="{9D8B030D-6E8A-4147-A177-3AD203B41FA5}">
                      <a16:colId xmlns:a16="http://schemas.microsoft.com/office/drawing/2014/main" val="3371968838"/>
                    </a:ext>
                  </a:extLst>
                </a:gridCol>
                <a:gridCol w="3338332">
                  <a:extLst>
                    <a:ext uri="{9D8B030D-6E8A-4147-A177-3AD203B41FA5}">
                      <a16:colId xmlns:a16="http://schemas.microsoft.com/office/drawing/2014/main" val="1311030643"/>
                    </a:ext>
                  </a:extLst>
                </a:gridCol>
                <a:gridCol w="1216445">
                  <a:extLst>
                    <a:ext uri="{9D8B030D-6E8A-4147-A177-3AD203B41FA5}">
                      <a16:colId xmlns:a16="http://schemas.microsoft.com/office/drawing/2014/main" val="1771657668"/>
                    </a:ext>
                  </a:extLst>
                </a:gridCol>
                <a:gridCol w="1905369">
                  <a:extLst>
                    <a:ext uri="{9D8B030D-6E8A-4147-A177-3AD203B41FA5}">
                      <a16:colId xmlns:a16="http://schemas.microsoft.com/office/drawing/2014/main" val="2460947938"/>
                    </a:ext>
                  </a:extLst>
                </a:gridCol>
                <a:gridCol w="2094331">
                  <a:extLst>
                    <a:ext uri="{9D8B030D-6E8A-4147-A177-3AD203B41FA5}">
                      <a16:colId xmlns:a16="http://schemas.microsoft.com/office/drawing/2014/main" val="1679368581"/>
                    </a:ext>
                  </a:extLst>
                </a:gridCol>
              </a:tblGrid>
              <a:tr h="283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№ </a:t>
                      </a:r>
                      <a:r>
                        <a:rPr lang="ru-RU" sz="800" u="none" strike="noStrike" dirty="0" err="1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п.п</a:t>
                      </a:r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Наименование объекта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Адрес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Общая площадь объекта, м2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Заказчик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Состав работ</a:t>
                      </a:r>
                      <a:endParaRPr lang="ru-RU" sz="800" b="0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601588"/>
                  </a:ext>
                </a:extLst>
              </a:tr>
              <a:tr h="4492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31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Выставочно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-производственный комплекс ДКС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технопарк ДКС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1 500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«Бизнес-Сервис»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Строительство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279835"/>
                  </a:ext>
                </a:extLst>
              </a:tr>
              <a:tr h="248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32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Склад ЛСТК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ул. Ушакова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288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«Алюминиевые конструкции»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ПД, РД,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26209"/>
                  </a:ext>
                </a:extLst>
              </a:tr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33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Научно-производственный комплекс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область,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г.Дубна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территория ОЭЗ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«Логистика»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498106"/>
                  </a:ext>
                </a:extLst>
              </a:tr>
              <a:tr h="248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34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Производство готовых лекарственных средств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Ленинградская обл, Ломоносовский район,  Производственно-административная зона «Кузнецы»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10 000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«ПСК «Гулливер»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051614"/>
                  </a:ext>
                </a:extLst>
              </a:tr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35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Строительство 2-ой очереди фармацевтического производства ЗАО «БИОКАД»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 Санкт-Петербург, пос. Стрельна, Петродворцовый р-н, ОЭЗ «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Нойдорф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22 000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«ПСК «Гулливер»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333772"/>
                  </a:ext>
                </a:extLst>
              </a:tr>
              <a:tr h="248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36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ПЛК “</a:t>
                      </a:r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OZON”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ТПЗ Боровлево-2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«Интернет Логистика»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98344"/>
                  </a:ext>
                </a:extLst>
              </a:tr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37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Объект производственного назначения «Барьер»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обл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Ногинский район,  «Ногинск-Технопарк»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1 000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«КМ-Проджект»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443993"/>
                  </a:ext>
                </a:extLst>
              </a:tr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38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Объект производственного назначения «Барьер»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Московская обл, Ногинский район,  «Ногинск-Технопарк»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1 000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«КМ-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Проджект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58567"/>
                  </a:ext>
                </a:extLst>
              </a:tr>
              <a:tr h="3594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39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РУМОС картодром, кофейня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Трасса "Москва-Санкт-Петербург" 165 км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1 080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«ПСК «Гулливер»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985502"/>
                  </a:ext>
                </a:extLst>
              </a:tr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40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ТРЦ «Рубин», 2-ая очередь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проспект Калинина, 15 к.1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22 000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«СмартСтрой»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РД,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314167"/>
                  </a:ext>
                </a:extLst>
              </a:tr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41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Птичники «Тверская индейка»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обл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Калининский р-н,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«ПСК «Гулливер»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212638"/>
                  </a:ext>
                </a:extLst>
              </a:tr>
              <a:tr h="3625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42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ПЛК “</a:t>
                      </a: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OZON”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ТПЗ Боровлево-2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1 204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«ПСК «Гулливер»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РнС, проектное сопровождение, корректировка ПД, ЗОС, ввод в эксплуатацию</a:t>
                      </a:r>
                      <a:endParaRPr lang="ru-RU" sz="800" b="0" i="0" u="none" strike="noStrike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706976"/>
                  </a:ext>
                </a:extLst>
              </a:tr>
              <a:tr h="362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43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ПЛК “</a:t>
                      </a:r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OZON”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Тверь, ТПЗ Боровлево-2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 ООО «Интернет Логистика»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РнС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963571"/>
                  </a:ext>
                </a:extLst>
              </a:tr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44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Строительство завода по производству водоочистителей «Барьер»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 Ногинск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7 000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«МЕОРИ»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120520"/>
                  </a:ext>
                </a:extLst>
              </a:tr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45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Сварочный цех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Тверская обл., Калининский р-н, д. Лебедево, ул. Хитачи, д.1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6 300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«Хитачи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Констракшн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Машинери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Евразия </a:t>
                      </a:r>
                      <a:r>
                        <a:rPr lang="ru-RU" sz="800" u="none" strike="noStrike" dirty="0" err="1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Мануфэкчеринг</a:t>
                      </a:r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103070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BC1C3B9-B786-4A2A-870E-95681F4B2B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304948"/>
              </p:ext>
            </p:extLst>
          </p:nvPr>
        </p:nvGraphicFramePr>
        <p:xfrm>
          <a:off x="-1" y="6304045"/>
          <a:ext cx="12192000" cy="269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849">
                  <a:extLst>
                    <a:ext uri="{9D8B030D-6E8A-4147-A177-3AD203B41FA5}">
                      <a16:colId xmlns:a16="http://schemas.microsoft.com/office/drawing/2014/main" val="2291606958"/>
                    </a:ext>
                  </a:extLst>
                </a:gridCol>
                <a:gridCol w="2881674">
                  <a:extLst>
                    <a:ext uri="{9D8B030D-6E8A-4147-A177-3AD203B41FA5}">
                      <a16:colId xmlns:a16="http://schemas.microsoft.com/office/drawing/2014/main" val="4159534559"/>
                    </a:ext>
                  </a:extLst>
                </a:gridCol>
                <a:gridCol w="3338332">
                  <a:extLst>
                    <a:ext uri="{9D8B030D-6E8A-4147-A177-3AD203B41FA5}">
                      <a16:colId xmlns:a16="http://schemas.microsoft.com/office/drawing/2014/main" val="3902011703"/>
                    </a:ext>
                  </a:extLst>
                </a:gridCol>
                <a:gridCol w="1216445">
                  <a:extLst>
                    <a:ext uri="{9D8B030D-6E8A-4147-A177-3AD203B41FA5}">
                      <a16:colId xmlns:a16="http://schemas.microsoft.com/office/drawing/2014/main" val="4207694404"/>
                    </a:ext>
                  </a:extLst>
                </a:gridCol>
                <a:gridCol w="1905369">
                  <a:extLst>
                    <a:ext uri="{9D8B030D-6E8A-4147-A177-3AD203B41FA5}">
                      <a16:colId xmlns:a16="http://schemas.microsoft.com/office/drawing/2014/main" val="3017311200"/>
                    </a:ext>
                  </a:extLst>
                </a:gridCol>
                <a:gridCol w="2094331">
                  <a:extLst>
                    <a:ext uri="{9D8B030D-6E8A-4147-A177-3AD203B41FA5}">
                      <a16:colId xmlns:a16="http://schemas.microsoft.com/office/drawing/2014/main" val="2952217709"/>
                    </a:ext>
                  </a:extLst>
                </a:gridCol>
              </a:tblGrid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46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ТЦ «Галактика»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 Смоленск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7 500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ООО «Галактика-С»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  <a:endParaRPr lang="ru-RU" sz="800" b="0" i="0" u="none" strike="noStrike" dirty="0">
                        <a:solidFill>
                          <a:schemeClr val="tx1"/>
                        </a:solidFill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915788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D28921CF-A7EF-48A7-A9B9-61467885FE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488432"/>
              </p:ext>
            </p:extLst>
          </p:nvPr>
        </p:nvGraphicFramePr>
        <p:xfrm>
          <a:off x="0" y="6565782"/>
          <a:ext cx="12192000" cy="269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849">
                  <a:extLst>
                    <a:ext uri="{9D8B030D-6E8A-4147-A177-3AD203B41FA5}">
                      <a16:colId xmlns:a16="http://schemas.microsoft.com/office/drawing/2014/main" val="2291606958"/>
                    </a:ext>
                  </a:extLst>
                </a:gridCol>
                <a:gridCol w="2881674">
                  <a:extLst>
                    <a:ext uri="{9D8B030D-6E8A-4147-A177-3AD203B41FA5}">
                      <a16:colId xmlns:a16="http://schemas.microsoft.com/office/drawing/2014/main" val="4159534559"/>
                    </a:ext>
                  </a:extLst>
                </a:gridCol>
                <a:gridCol w="3338332">
                  <a:extLst>
                    <a:ext uri="{9D8B030D-6E8A-4147-A177-3AD203B41FA5}">
                      <a16:colId xmlns:a16="http://schemas.microsoft.com/office/drawing/2014/main" val="3902011703"/>
                    </a:ext>
                  </a:extLst>
                </a:gridCol>
                <a:gridCol w="1216445">
                  <a:extLst>
                    <a:ext uri="{9D8B030D-6E8A-4147-A177-3AD203B41FA5}">
                      <a16:colId xmlns:a16="http://schemas.microsoft.com/office/drawing/2014/main" val="4207694404"/>
                    </a:ext>
                  </a:extLst>
                </a:gridCol>
                <a:gridCol w="1905369">
                  <a:extLst>
                    <a:ext uri="{9D8B030D-6E8A-4147-A177-3AD203B41FA5}">
                      <a16:colId xmlns:a16="http://schemas.microsoft.com/office/drawing/2014/main" val="3017311200"/>
                    </a:ext>
                  </a:extLst>
                </a:gridCol>
                <a:gridCol w="2094331">
                  <a:extLst>
                    <a:ext uri="{9D8B030D-6E8A-4147-A177-3AD203B41FA5}">
                      <a16:colId xmlns:a16="http://schemas.microsoft.com/office/drawing/2014/main" val="2952217709"/>
                    </a:ext>
                  </a:extLst>
                </a:gridCol>
              </a:tblGrid>
              <a:tr h="2695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u="none" strike="noStrike" dirty="0">
                          <a:solidFill>
                            <a:srgbClr val="084175"/>
                          </a:solidFill>
                          <a:effectLst/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Light" panose="02000000000000000000" pitchFamily="2" charset="0"/>
                        </a:rPr>
                        <a:t>47</a:t>
                      </a:r>
                      <a:endParaRPr lang="ru-RU" sz="800" b="1" i="0" u="none" strike="noStrike" dirty="0">
                        <a:solidFill>
                          <a:srgbClr val="084175"/>
                        </a:solidFill>
                        <a:effectLst/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Завод по производству подшипников «SKF»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г. Тверь, Боровлево-2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10 000 м2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ООО «СКФ-Тверь»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u="none" strike="noStrike" dirty="0">
                          <a:solidFill>
                            <a:schemeClr val="tx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ИИ, ПД, РД, проектное сопровождение</a:t>
                      </a:r>
                    </a:p>
                  </a:txBody>
                  <a:tcPr marL="4338" marR="4338" marT="4338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915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3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1370123-3103-427D-947D-3DF8D30EC4CB}"/>
              </a:ext>
            </a:extLst>
          </p:cNvPr>
          <p:cNvSpPr/>
          <p:nvPr/>
        </p:nvSpPr>
        <p:spPr bwMode="auto">
          <a:xfrm>
            <a:off x="0" y="1199944"/>
            <a:ext cx="12192000" cy="5658056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223087" y="277543"/>
            <a:ext cx="6526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40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Нас рекомендуют: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F7A5CBE-C2D5-43B3-AAE3-A5DE3B7E3B1C}"/>
              </a:ext>
            </a:extLst>
          </p:cNvPr>
          <p:cNvCxnSpPr>
            <a:cxnSpLocks/>
          </p:cNvCxnSpPr>
          <p:nvPr/>
        </p:nvCxnSpPr>
        <p:spPr bwMode="auto">
          <a:xfrm>
            <a:off x="0" y="275830"/>
            <a:ext cx="6481823" cy="0"/>
          </a:xfrm>
          <a:prstGeom prst="line">
            <a:avLst/>
          </a:prstGeom>
          <a:ln w="28575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F7673EA-09B6-40D3-A8FF-F7824CB93AB6}"/>
              </a:ext>
            </a:extLst>
          </p:cNvPr>
          <p:cNvSpPr txBox="1"/>
          <p:nvPr/>
        </p:nvSpPr>
        <p:spPr bwMode="auto">
          <a:xfrm>
            <a:off x="10296525" y="16920"/>
            <a:ext cx="1808289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rgbClr val="084175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rgbClr val="084175"/>
              </a:solidFill>
              <a:latin typeface="Onest Regular"/>
              <a:ea typeface="Roboto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CB81F19-9493-4FF1-9385-E48650C8C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grpSp>
        <p:nvGrpSpPr>
          <p:cNvPr id="28" name="Graphic 10">
            <a:extLst>
              <a:ext uri="{FF2B5EF4-FFF2-40B4-BE49-F238E27FC236}">
                <a16:creationId xmlns:a16="http://schemas.microsoft.com/office/drawing/2014/main" id="{4BE1F2CB-709A-4A9C-9A0E-09182C9DFFA1}"/>
              </a:ext>
            </a:extLst>
          </p:cNvPr>
          <p:cNvGrpSpPr/>
          <p:nvPr/>
        </p:nvGrpSpPr>
        <p:grpSpPr bwMode="auto">
          <a:xfrm rot="16200000" flipH="1">
            <a:off x="7987272" y="-2861366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6" name="Graphic 10">
              <a:extLst>
                <a:ext uri="{FF2B5EF4-FFF2-40B4-BE49-F238E27FC236}">
                  <a16:creationId xmlns:a16="http://schemas.microsoft.com/office/drawing/2014/main" id="{B5DEE262-9816-4A2A-BC9F-AC883BCF9D80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1FDFA9FC-2F8A-4E12-A9A8-081F2F95B14E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D51447FC-B5B6-49B2-A1B6-59E700A0CF24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21CE541C-EEBC-43B8-87BD-F198F3C4D41F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4AD0DB9E-C612-4571-AA07-7D0E3096A505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7" name="Graphic 10">
              <a:extLst>
                <a:ext uri="{FF2B5EF4-FFF2-40B4-BE49-F238E27FC236}">
                  <a16:creationId xmlns:a16="http://schemas.microsoft.com/office/drawing/2014/main" id="{AFDDFB99-DA8A-45DF-A1A4-B863076AADE9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16792DA9-BE52-4727-97E4-E084C3E14BE9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5DB32E50-2E83-464B-90D4-5BCB280951C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E59F1747-5292-4D13-9495-A6F76BCADA08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2ED5BC2E-0869-4E6D-B850-CA542319B1C8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46" name="Рисунок 45" descr="Изображение выглядит как снимок экрана, Графика, круг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C07B99C-2C06-BC09-0EC6-DF40B1C7C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8893" y="-391301"/>
            <a:ext cx="2067187" cy="1953466"/>
          </a:xfrm>
          <a:prstGeom prst="rect">
            <a:avLst/>
          </a:prstGeom>
        </p:spPr>
      </p:pic>
      <p:pic>
        <p:nvPicPr>
          <p:cNvPr id="47" name="Рисунок 46" descr="Изображение выглядит как Графика, снимок экрана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9C9E53-8671-DE0A-7B6B-8176DAA43E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4349" y="0"/>
            <a:ext cx="1334163" cy="133416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862DFFE-E798-45E3-A530-E208DEF29B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4302" y="106518"/>
            <a:ext cx="1069163" cy="1069163"/>
          </a:xfrm>
          <a:prstGeom prst="rect">
            <a:avLst/>
          </a:prstGeom>
        </p:spPr>
      </p:pic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FDC12441-761D-4105-8244-F2C239237F6F}"/>
              </a:ext>
            </a:extLst>
          </p:cNvPr>
          <p:cNvCxnSpPr>
            <a:cxnSpLocks/>
          </p:cNvCxnSpPr>
          <p:nvPr/>
        </p:nvCxnSpPr>
        <p:spPr bwMode="auto">
          <a:xfrm>
            <a:off x="0" y="1006616"/>
            <a:ext cx="6481823" cy="0"/>
          </a:xfrm>
          <a:prstGeom prst="line">
            <a:avLst/>
          </a:prstGeom>
          <a:ln w="28575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D96E95C-328F-4D8F-8C8A-7400AF920C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49" y="1780594"/>
            <a:ext cx="2508230" cy="35479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BFB6378E-CFE8-4D46-8702-BCB63EB18E0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430" y="1997476"/>
            <a:ext cx="2508229" cy="35479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DF4816F6-5BED-4275-B2F1-6ACF74EA98E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038" y="2217815"/>
            <a:ext cx="2508229" cy="35479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7CEFD6C-C5DC-48C4-B7E0-F187AB122B1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345" y="2437867"/>
            <a:ext cx="2508230" cy="35444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C4D7F0B1-162E-49BA-A86B-F874B386544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649" y="2685840"/>
            <a:ext cx="2508230" cy="35514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3783362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1370123-3103-427D-947D-3DF8D30EC4CB}"/>
              </a:ext>
            </a:extLst>
          </p:cNvPr>
          <p:cNvSpPr/>
          <p:nvPr/>
        </p:nvSpPr>
        <p:spPr bwMode="auto">
          <a:xfrm>
            <a:off x="0" y="1199944"/>
            <a:ext cx="12192000" cy="1864621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408C51-BCBE-4ECD-B6C5-B5DF3ED8334F}"/>
              </a:ext>
            </a:extLst>
          </p:cNvPr>
          <p:cNvSpPr/>
          <p:nvPr/>
        </p:nvSpPr>
        <p:spPr>
          <a:xfrm>
            <a:off x="0" y="4968947"/>
            <a:ext cx="12192000" cy="1864621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B04F52-D0AB-416F-B261-9B3A7787A14A}"/>
              </a:ext>
            </a:extLst>
          </p:cNvPr>
          <p:cNvSpPr txBox="1"/>
          <p:nvPr/>
        </p:nvSpPr>
        <p:spPr bwMode="auto">
          <a:xfrm>
            <a:off x="223087" y="277543"/>
            <a:ext cx="6526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40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Лицензии и сертификаты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BC7563E-EDF0-469F-BEE4-4D4FE1138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781" y="3260821"/>
            <a:ext cx="1027581" cy="1453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770DA14-667B-40CE-BA76-AA494BAF74CE}"/>
              </a:ext>
            </a:extLst>
          </p:cNvPr>
          <p:cNvSpPr/>
          <p:nvPr/>
        </p:nvSpPr>
        <p:spPr>
          <a:xfrm>
            <a:off x="1615027" y="1698860"/>
            <a:ext cx="7668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Лицензия МЧС №69-Б/00217:</a:t>
            </a:r>
          </a:p>
          <a:p>
            <a:pPr lvl="0" algn="just"/>
            <a:r>
              <a: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деятельность по монтажу, техническому обслуживанию и ремонту средств обеспечения пожарной безопасности зданий и сооружений.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5E5824-6578-4392-8553-F7F18F9992DF}"/>
              </a:ext>
            </a:extLst>
          </p:cNvPr>
          <p:cNvSpPr txBox="1"/>
          <p:nvPr/>
        </p:nvSpPr>
        <p:spPr>
          <a:xfrm>
            <a:off x="7894669" y="3554073"/>
            <a:ext cx="4015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084175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«Пальметто ТГМ Интернешнл» получило статус «Лучшее предприятие 2020 и 2021 года»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BF91B41-BB3A-43B9-8743-DA36647E7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99" y="3300946"/>
            <a:ext cx="1027581" cy="1526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DE601C2-E5DA-424D-B2AD-4E89AC339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9" y="1428998"/>
            <a:ext cx="1028106" cy="1453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12FCB14-CBDE-4A20-9284-5BC646B4F250}"/>
              </a:ext>
            </a:extLst>
          </p:cNvPr>
          <p:cNvSpPr txBox="1"/>
          <p:nvPr/>
        </p:nvSpPr>
        <p:spPr>
          <a:xfrm>
            <a:off x="1615027" y="3603242"/>
            <a:ext cx="4643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084175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«Пальметто ТГМ Интернешнл» входит в состав Ассоциации индустриальных парков России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95D1A9E-000F-42E6-A8E6-6C99456A16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9" y="5148371"/>
            <a:ext cx="1027581" cy="1505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AE8077A-6AB8-4D48-B111-240859494355}"/>
              </a:ext>
            </a:extLst>
          </p:cNvPr>
          <p:cNvSpPr/>
          <p:nvPr/>
        </p:nvSpPr>
        <p:spPr>
          <a:xfrm>
            <a:off x="5380655" y="5165203"/>
            <a:ext cx="66131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ООО «Пальметто ТГМ Интернешнл» получены сертификаты система менеджмента качества/ система ОТ и ТБ</a:t>
            </a:r>
          </a:p>
          <a:p>
            <a:pPr algn="just"/>
            <a:endParaRPr lang="ru-RU" sz="8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just"/>
            <a:r>
              <a: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- ISO 9001:2015 </a:t>
            </a:r>
          </a:p>
          <a:p>
            <a:pPr marL="285750" indent="-285750" algn="just">
              <a:buFontTx/>
              <a:buChar char="-"/>
            </a:pPr>
            <a:endParaRPr lang="ru-RU" sz="8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algn="just"/>
            <a:r>
              <a:rPr lang="ru-RU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- OHSAS 18001:2007 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46CA844-6673-4186-AD6E-4B6E54FD1F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73" y="5148371"/>
            <a:ext cx="1064765" cy="1514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3EA94B9-6B94-4284-AA33-E408702F14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251" y="5148371"/>
            <a:ext cx="1099338" cy="1514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9FB3AC8-5256-46F9-BCC2-82D38F85CB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7409" y="5148371"/>
            <a:ext cx="1064766" cy="15219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658F0B9-092B-42B5-8B36-AF3D146A3D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567" y="5148371"/>
            <a:ext cx="1064766" cy="1531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F7A5CBE-C2D5-43B3-AAE3-A5DE3B7E3B1C}"/>
              </a:ext>
            </a:extLst>
          </p:cNvPr>
          <p:cNvCxnSpPr>
            <a:cxnSpLocks/>
          </p:cNvCxnSpPr>
          <p:nvPr/>
        </p:nvCxnSpPr>
        <p:spPr bwMode="auto">
          <a:xfrm>
            <a:off x="0" y="275830"/>
            <a:ext cx="6481823" cy="0"/>
          </a:xfrm>
          <a:prstGeom prst="line">
            <a:avLst/>
          </a:prstGeom>
          <a:ln w="28575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F7673EA-09B6-40D3-A8FF-F7824CB93AB6}"/>
              </a:ext>
            </a:extLst>
          </p:cNvPr>
          <p:cNvSpPr txBox="1"/>
          <p:nvPr/>
        </p:nvSpPr>
        <p:spPr bwMode="auto">
          <a:xfrm>
            <a:off x="10296525" y="16920"/>
            <a:ext cx="1808289" cy="305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defRPr/>
            </a:pPr>
            <a:r>
              <a:rPr lang="en-US" sz="900" dirty="0">
                <a:solidFill>
                  <a:srgbClr val="084175"/>
                </a:solidFill>
                <a:latin typeface="Onest Regular"/>
                <a:ea typeface="Roboto"/>
              </a:rPr>
              <a:t>PALMETTOGROUP.RU</a:t>
            </a:r>
            <a:endParaRPr lang="ru-RU" sz="900" dirty="0">
              <a:solidFill>
                <a:srgbClr val="084175"/>
              </a:solidFill>
              <a:latin typeface="Onest Regular"/>
              <a:ea typeface="Roboto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CB81F19-9493-4FF1-9385-E48650C8CC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grpSp>
        <p:nvGrpSpPr>
          <p:cNvPr id="28" name="Graphic 10">
            <a:extLst>
              <a:ext uri="{FF2B5EF4-FFF2-40B4-BE49-F238E27FC236}">
                <a16:creationId xmlns:a16="http://schemas.microsoft.com/office/drawing/2014/main" id="{4BE1F2CB-709A-4A9C-9A0E-09182C9DFFA1}"/>
              </a:ext>
            </a:extLst>
          </p:cNvPr>
          <p:cNvGrpSpPr/>
          <p:nvPr/>
        </p:nvGrpSpPr>
        <p:grpSpPr bwMode="auto">
          <a:xfrm rot="16200000" flipH="1">
            <a:off x="7987272" y="-2861366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6" name="Graphic 10">
              <a:extLst>
                <a:ext uri="{FF2B5EF4-FFF2-40B4-BE49-F238E27FC236}">
                  <a16:creationId xmlns:a16="http://schemas.microsoft.com/office/drawing/2014/main" id="{B5DEE262-9816-4A2A-BC9F-AC883BCF9D80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1FDFA9FC-2F8A-4E12-A9A8-081F2F95B14E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D51447FC-B5B6-49B2-A1B6-59E700A0CF24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21CE541C-EEBC-43B8-87BD-F198F3C4D41F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Полилиния: фигура 44">
                <a:extLst>
                  <a:ext uri="{FF2B5EF4-FFF2-40B4-BE49-F238E27FC236}">
                    <a16:creationId xmlns:a16="http://schemas.microsoft.com/office/drawing/2014/main" id="{4AD0DB9E-C612-4571-AA07-7D0E3096A505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7" name="Graphic 10">
              <a:extLst>
                <a:ext uri="{FF2B5EF4-FFF2-40B4-BE49-F238E27FC236}">
                  <a16:creationId xmlns:a16="http://schemas.microsoft.com/office/drawing/2014/main" id="{AFDDFB99-DA8A-45DF-A1A4-B863076AADE9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16792DA9-BE52-4727-97E4-E084C3E14BE9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5DB32E50-2E83-464B-90D4-5BCB280951C8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E59F1747-5292-4D13-9495-A6F76BCADA08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2ED5BC2E-0869-4E6D-B850-CA542319B1C8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46" name="Рисунок 45" descr="Изображение выглядит как снимок экрана, Графика, круг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C07B99C-2C06-BC09-0EC6-DF40B1C7CC3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8893" y="-391301"/>
            <a:ext cx="2067187" cy="1953466"/>
          </a:xfrm>
          <a:prstGeom prst="rect">
            <a:avLst/>
          </a:prstGeom>
        </p:spPr>
      </p:pic>
      <p:pic>
        <p:nvPicPr>
          <p:cNvPr id="47" name="Рисунок 46" descr="Изображение выглядит как Графика, снимок экрана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9C9E53-8671-DE0A-7B6B-8176DAA43E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4349" y="0"/>
            <a:ext cx="1334163" cy="1334163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862DFFE-E798-45E3-A530-E208DEF29B5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44302" y="106518"/>
            <a:ext cx="1069163" cy="1069163"/>
          </a:xfrm>
          <a:prstGeom prst="rect">
            <a:avLst/>
          </a:prstGeom>
        </p:spPr>
      </p:pic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FDC12441-761D-4105-8244-F2C239237F6F}"/>
              </a:ext>
            </a:extLst>
          </p:cNvPr>
          <p:cNvCxnSpPr>
            <a:cxnSpLocks/>
          </p:cNvCxnSpPr>
          <p:nvPr/>
        </p:nvCxnSpPr>
        <p:spPr bwMode="auto">
          <a:xfrm>
            <a:off x="0" y="1006616"/>
            <a:ext cx="6481823" cy="0"/>
          </a:xfrm>
          <a:prstGeom prst="line">
            <a:avLst/>
          </a:prstGeom>
          <a:ln w="28575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90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8">
            <a:extLst>
              <a:ext uri="{FF2B5EF4-FFF2-40B4-BE49-F238E27FC236}">
                <a16:creationId xmlns:a16="http://schemas.microsoft.com/office/drawing/2014/main" id="{561ACCCF-09D4-4A8F-AA4E-A00B8C15018E}"/>
              </a:ext>
            </a:extLst>
          </p:cNvPr>
          <p:cNvSpPr txBox="1">
            <a:spLocks/>
          </p:cNvSpPr>
          <p:nvPr/>
        </p:nvSpPr>
        <p:spPr>
          <a:xfrm>
            <a:off x="109719" y="3175245"/>
            <a:ext cx="4998869" cy="43815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+7 (4822) 65 55 29</a:t>
            </a:r>
          </a:p>
        </p:txBody>
      </p:sp>
      <p:pic>
        <p:nvPicPr>
          <p:cNvPr id="23" name="Рисунок 22" descr="Изображение выглядит как круг, Графика, символ, Цвет электрик&#10;&#10;Содержимое, созданное искусственным интеллектом, может быть неверным.">
            <a:hlinkClick r:id="rId2"/>
            <a:extLst>
              <a:ext uri="{FF2B5EF4-FFF2-40B4-BE49-F238E27FC236}">
                <a16:creationId xmlns:a16="http://schemas.microsoft.com/office/drawing/2014/main" id="{3C1A00BA-C078-4C3E-ACD9-477772739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3" y="5646772"/>
            <a:ext cx="671839" cy="671839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Графика, символ, графическая вставка, белый&#10;&#10;Содержимое, созданное искусственным интеллектом, может быть неверным.">
            <a:hlinkClick r:id="rId4"/>
            <a:extLst>
              <a:ext uri="{FF2B5EF4-FFF2-40B4-BE49-F238E27FC236}">
                <a16:creationId xmlns:a16="http://schemas.microsoft.com/office/drawing/2014/main" id="{F1779DEC-B0D5-4B25-BAE7-8D134B92B4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773" y="4304313"/>
            <a:ext cx="651540" cy="651540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8849EE5-5B3A-46E6-BD08-9084468C261A}"/>
              </a:ext>
            </a:extLst>
          </p:cNvPr>
          <p:cNvSpPr/>
          <p:nvPr/>
        </p:nvSpPr>
        <p:spPr bwMode="auto">
          <a:xfrm>
            <a:off x="4838699" y="-16920"/>
            <a:ext cx="7353301" cy="6858000"/>
          </a:xfrm>
          <a:prstGeom prst="rect">
            <a:avLst/>
          </a:prstGeom>
          <a:solidFill>
            <a:srgbClr val="084175"/>
          </a:solidFill>
          <a:ln>
            <a:solidFill>
              <a:srgbClr val="0841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803AC2-C7EB-4C15-A7F2-169B5CFE5EA0}"/>
              </a:ext>
            </a:extLst>
          </p:cNvPr>
          <p:cNvSpPr txBox="1"/>
          <p:nvPr/>
        </p:nvSpPr>
        <p:spPr bwMode="auto">
          <a:xfrm>
            <a:off x="-194079" y="672944"/>
            <a:ext cx="5302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Наши контакты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23AB4242-7854-4227-B52E-E82B44BC6147}"/>
              </a:ext>
            </a:extLst>
          </p:cNvPr>
          <p:cNvCxnSpPr>
            <a:cxnSpLocks/>
          </p:cNvCxnSpPr>
          <p:nvPr/>
        </p:nvCxnSpPr>
        <p:spPr bwMode="auto">
          <a:xfrm>
            <a:off x="-104172" y="680443"/>
            <a:ext cx="5081286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E5546A2-0E16-465D-BCF0-D5B140AB2C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10446188" y="6418729"/>
            <a:ext cx="1547660" cy="321021"/>
          </a:xfrm>
          <a:prstGeom prst="rect">
            <a:avLst/>
          </a:prstGeom>
        </p:spPr>
      </p:pic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B068C467-1BD8-45A3-8B0B-0DB03EC04A10}"/>
              </a:ext>
            </a:extLst>
          </p:cNvPr>
          <p:cNvCxnSpPr>
            <a:cxnSpLocks/>
          </p:cNvCxnSpPr>
          <p:nvPr/>
        </p:nvCxnSpPr>
        <p:spPr bwMode="auto">
          <a:xfrm>
            <a:off x="-104172" y="1196164"/>
            <a:ext cx="4942871" cy="0"/>
          </a:xfrm>
          <a:prstGeom prst="line">
            <a:avLst/>
          </a:prstGeom>
          <a:ln w="19050">
            <a:solidFill>
              <a:srgbClr val="0840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0ACB312-70C9-4E55-A4A6-5E8699122A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6748" y="3790929"/>
            <a:ext cx="1683494" cy="3050151"/>
          </a:xfrm>
          <a:prstGeom prst="rect">
            <a:avLst/>
          </a:prstGeom>
        </p:spPr>
      </p:pic>
      <p:sp>
        <p:nvSpPr>
          <p:cNvPr id="20" name="Текст 7">
            <a:extLst>
              <a:ext uri="{FF2B5EF4-FFF2-40B4-BE49-F238E27FC236}">
                <a16:creationId xmlns:a16="http://schemas.microsoft.com/office/drawing/2014/main" id="{B99C42AB-912B-432E-A929-679D9885629B}"/>
              </a:ext>
            </a:extLst>
          </p:cNvPr>
          <p:cNvSpPr txBox="1">
            <a:spLocks/>
          </p:cNvSpPr>
          <p:nvPr/>
        </p:nvSpPr>
        <p:spPr>
          <a:xfrm>
            <a:off x="104279" y="1375216"/>
            <a:ext cx="3476588" cy="1439123"/>
          </a:xfrm>
          <a:prstGeom prst="rect">
            <a:avLst/>
          </a:prstGeom>
        </p:spPr>
        <p:txBody>
          <a:bodyPr rtlCol="0"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ru-RU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г. Тверь</a:t>
            </a:r>
            <a:br>
              <a:rPr lang="en-US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20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ул. Левитана, д. 48, к. 2, </a:t>
            </a:r>
            <a:r>
              <a:rPr lang="ru-RU" sz="2000" dirty="0" err="1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помещ</a:t>
            </a:r>
            <a:r>
              <a:rPr lang="ru-RU" sz="2000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. 21, офис 32022</a:t>
            </a:r>
          </a:p>
          <a:p>
            <a:pPr fontAlgn="base"/>
            <a:r>
              <a:rPr lang="en-US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palmettogroup.ru</a:t>
            </a:r>
            <a:endParaRPr lang="en-US" sz="2000" b="1" dirty="0">
              <a:solidFill>
                <a:srgbClr val="084175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pPr fontAlgn="base"/>
            <a:r>
              <a:rPr lang="en-US" sz="2000" b="1" dirty="0">
                <a:solidFill>
                  <a:srgbClr val="084175"/>
                </a:solidFill>
                <a:latin typeface="Roboto Medium" panose="02000000000000000000" pitchFamily="2" charset="0"/>
                <a:ea typeface="Roboto Medium" panose="020000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info@palmettogroup.ru</a:t>
            </a:r>
            <a:endParaRPr lang="ru-RU" sz="2000" b="1" dirty="0">
              <a:solidFill>
                <a:srgbClr val="084175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grpSp>
        <p:nvGrpSpPr>
          <p:cNvPr id="34" name="Graphic 10">
            <a:extLst>
              <a:ext uri="{FF2B5EF4-FFF2-40B4-BE49-F238E27FC236}">
                <a16:creationId xmlns:a16="http://schemas.microsoft.com/office/drawing/2014/main" id="{A7EA9E7D-62F6-4A6D-A2F3-48179C4CC784}"/>
              </a:ext>
            </a:extLst>
          </p:cNvPr>
          <p:cNvGrpSpPr/>
          <p:nvPr/>
        </p:nvGrpSpPr>
        <p:grpSpPr bwMode="auto">
          <a:xfrm flipH="1">
            <a:off x="7911948" y="-433002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35" name="Graphic 10">
              <a:extLst>
                <a:ext uri="{FF2B5EF4-FFF2-40B4-BE49-F238E27FC236}">
                  <a16:creationId xmlns:a16="http://schemas.microsoft.com/office/drawing/2014/main" id="{BD5557B8-394D-4FFC-8044-0525E82D785F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41" name="Полилиния: фигура 40">
                <a:extLst>
                  <a:ext uri="{FF2B5EF4-FFF2-40B4-BE49-F238E27FC236}">
                    <a16:creationId xmlns:a16="http://schemas.microsoft.com/office/drawing/2014/main" id="{3BDD1364-C4AD-4CCB-B720-C0B76D78A485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:a16="http://schemas.microsoft.com/office/drawing/2014/main" id="{E02B6E65-267C-4953-8598-BDA1ACB5DABD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:a16="http://schemas.microsoft.com/office/drawing/2014/main" id="{5B8B42D4-F790-4B36-9AB1-C1590DEB2BAA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Полилиния: фигура 43">
                <a:extLst>
                  <a:ext uri="{FF2B5EF4-FFF2-40B4-BE49-F238E27FC236}">
                    <a16:creationId xmlns:a16="http://schemas.microsoft.com/office/drawing/2014/main" id="{93CC34D5-20D5-4050-ADFF-03D5A88846D3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36" name="Graphic 10">
              <a:extLst>
                <a:ext uri="{FF2B5EF4-FFF2-40B4-BE49-F238E27FC236}">
                  <a16:creationId xmlns:a16="http://schemas.microsoft.com/office/drawing/2014/main" id="{F8366843-1F84-4FC2-9BD5-CC4B92BE6B54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37" name="Полилиния: фигура 36">
                <a:extLst>
                  <a:ext uri="{FF2B5EF4-FFF2-40B4-BE49-F238E27FC236}">
                    <a16:creationId xmlns:a16="http://schemas.microsoft.com/office/drawing/2014/main" id="{FFB7803C-CB17-4A3C-AB8C-A2C764CE9710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Полилиния: фигура 37">
                <a:extLst>
                  <a:ext uri="{FF2B5EF4-FFF2-40B4-BE49-F238E27FC236}">
                    <a16:creationId xmlns:a16="http://schemas.microsoft.com/office/drawing/2014/main" id="{1B1E7414-CCF9-4DC6-B62A-CCCE0C07529B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Полилиния: фигура 38">
                <a:extLst>
                  <a:ext uri="{FF2B5EF4-FFF2-40B4-BE49-F238E27FC236}">
                    <a16:creationId xmlns:a16="http://schemas.microsoft.com/office/drawing/2014/main" id="{80BAD88A-3189-4059-84A9-029048DF3709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Полилиния: фигура 39">
                <a:extLst>
                  <a:ext uri="{FF2B5EF4-FFF2-40B4-BE49-F238E27FC236}">
                    <a16:creationId xmlns:a16="http://schemas.microsoft.com/office/drawing/2014/main" id="{7B68EB1C-4006-43B7-AB10-907EFBC484DD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45" name="Graphic 10">
            <a:extLst>
              <a:ext uri="{FF2B5EF4-FFF2-40B4-BE49-F238E27FC236}">
                <a16:creationId xmlns:a16="http://schemas.microsoft.com/office/drawing/2014/main" id="{E1D3FC9E-E795-44E1-BC9F-5B81CB07A0CA}"/>
              </a:ext>
            </a:extLst>
          </p:cNvPr>
          <p:cNvGrpSpPr/>
          <p:nvPr/>
        </p:nvGrpSpPr>
        <p:grpSpPr bwMode="auto">
          <a:xfrm flipH="1">
            <a:off x="2169961" y="4304313"/>
            <a:ext cx="6919097" cy="6232309"/>
            <a:chOff x="4200094" y="-894574"/>
            <a:chExt cx="15476321" cy="15476321"/>
          </a:xfrm>
          <a:noFill/>
        </p:grpSpPr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8F45B8FA-90E1-4D4C-897F-D556ECB93793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5EA3B41D-0018-442C-97DD-EED897683D4E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2820F0E0-06E5-4929-8041-D9D5CA6929DD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69A8A050-7482-4685-9135-A72FBED413FA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25" name="Рисунок 24">
            <a:hlinkClick r:id="rId11"/>
            <a:extLst>
              <a:ext uri="{FF2B5EF4-FFF2-40B4-BE49-F238E27FC236}">
                <a16:creationId xmlns:a16="http://schemas.microsoft.com/office/drawing/2014/main" id="{ED7AA69D-E456-4629-B98F-0D54F16690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58572" y="1050803"/>
            <a:ext cx="5452588" cy="4756394"/>
          </a:xfrm>
          <a:prstGeom prst="rect">
            <a:avLst/>
          </a:prstGeom>
          <a:ln w="69850">
            <a:solidFill>
              <a:schemeClr val="tx1"/>
            </a:solidFill>
          </a:ln>
        </p:spPr>
      </p:pic>
      <p:pic>
        <p:nvPicPr>
          <p:cNvPr id="16" name="Рисунок 15" descr="Изображение выглядит как Графика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7A7464A-C3B7-4A7A-8E52-C3CA6F261D1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65491">
            <a:off x="3456864" y="5314539"/>
            <a:ext cx="1064705" cy="1064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14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0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CC7F9"/>
            </a:gs>
            <a:gs pos="50000">
              <a:srgbClr val="ABDCFF"/>
            </a:gs>
            <a:gs pos="100000">
              <a:srgbClr val="C4E8FE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C78F718-C342-473B-8A67-D78B50A5B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1602" y="3556399"/>
            <a:ext cx="4810161" cy="3029975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A2A1B90-8258-49A0-8694-09B0DDC2E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1603" y="3556703"/>
            <a:ext cx="4810161" cy="3029975"/>
          </a:xfrm>
          <a:prstGeom prst="rect">
            <a:avLst/>
          </a:prstGeom>
        </p:spPr>
      </p:pic>
      <p:sp>
        <p:nvSpPr>
          <p:cNvPr id="52" name="Заголовок 1">
            <a:extLst>
              <a:ext uri="{FF2B5EF4-FFF2-40B4-BE49-F238E27FC236}">
                <a16:creationId xmlns:a16="http://schemas.microsoft.com/office/drawing/2014/main" id="{04BD477C-6566-4D84-8574-361A3A052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9940" y="4494721"/>
            <a:ext cx="3122606" cy="919715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4000" b="0" dirty="0">
                <a:solidFill>
                  <a:schemeClr val="bg1"/>
                </a:solidFill>
                <a:latin typeface="Onest Thin" pitchFamily="2" charset="0"/>
              </a:rPr>
              <a:t>СПАСИБО ЗА ВНИМАНИЕ!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18CCD4CA-8330-4CAF-89BD-5CD75317553E}"/>
              </a:ext>
            </a:extLst>
          </p:cNvPr>
          <p:cNvSpPr/>
          <p:nvPr/>
        </p:nvSpPr>
        <p:spPr>
          <a:xfrm>
            <a:off x="20312172" y="3673356"/>
            <a:ext cx="4625163" cy="28069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E7EEFA9-349E-4CA2-B346-A74D14C70A2E}"/>
              </a:ext>
            </a:extLst>
          </p:cNvPr>
          <p:cNvSpPr txBox="1"/>
          <p:nvPr/>
        </p:nvSpPr>
        <p:spPr bwMode="auto">
          <a:xfrm>
            <a:off x="5402042" y="2367171"/>
            <a:ext cx="69971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0" dirty="0">
                <a:solidFill>
                  <a:srgbClr val="084175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</a:rPr>
              <a:t>Рассчитываем на дальнейшее сотрудничество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560E9B2-AD14-4F04-91CA-927A2CABC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03602" y="6389038"/>
            <a:ext cx="1471391" cy="305201"/>
          </a:xfrm>
          <a:prstGeom prst="rect">
            <a:avLst/>
          </a:prstGeom>
        </p:spPr>
      </p:pic>
      <p:grpSp>
        <p:nvGrpSpPr>
          <p:cNvPr id="56" name="Graphic 10">
            <a:extLst>
              <a:ext uri="{FF2B5EF4-FFF2-40B4-BE49-F238E27FC236}">
                <a16:creationId xmlns:a16="http://schemas.microsoft.com/office/drawing/2014/main" id="{91BDD1F3-76FC-4B8D-A99F-447D64FB3AC8}"/>
              </a:ext>
            </a:extLst>
          </p:cNvPr>
          <p:cNvGrpSpPr/>
          <p:nvPr/>
        </p:nvGrpSpPr>
        <p:grpSpPr bwMode="auto">
          <a:xfrm flipH="1">
            <a:off x="7911948" y="-433002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57" name="Graphic 10">
              <a:extLst>
                <a:ext uri="{FF2B5EF4-FFF2-40B4-BE49-F238E27FC236}">
                  <a16:creationId xmlns:a16="http://schemas.microsoft.com/office/drawing/2014/main" id="{8999AE27-C8F9-4D1E-B028-08FAF16F495B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63" name="Полилиния: фигура 62">
                <a:extLst>
                  <a:ext uri="{FF2B5EF4-FFF2-40B4-BE49-F238E27FC236}">
                    <a16:creationId xmlns:a16="http://schemas.microsoft.com/office/drawing/2014/main" id="{39BC04D2-054D-4EFB-A010-0B1F6B07BABA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Полилиния: фигура 63">
                <a:extLst>
                  <a:ext uri="{FF2B5EF4-FFF2-40B4-BE49-F238E27FC236}">
                    <a16:creationId xmlns:a16="http://schemas.microsoft.com/office/drawing/2014/main" id="{EE91DF68-ABEF-4004-A1F1-E00E450B7561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Полилиния: фигура 64">
                <a:extLst>
                  <a:ext uri="{FF2B5EF4-FFF2-40B4-BE49-F238E27FC236}">
                    <a16:creationId xmlns:a16="http://schemas.microsoft.com/office/drawing/2014/main" id="{01AB8035-5300-4FFA-9565-7399A2B9D01E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Полилиния: фигура 65">
                <a:extLst>
                  <a:ext uri="{FF2B5EF4-FFF2-40B4-BE49-F238E27FC236}">
                    <a16:creationId xmlns:a16="http://schemas.microsoft.com/office/drawing/2014/main" id="{786BE844-96FA-4A96-BAFB-596DA748027A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58" name="Graphic 10">
              <a:extLst>
                <a:ext uri="{FF2B5EF4-FFF2-40B4-BE49-F238E27FC236}">
                  <a16:creationId xmlns:a16="http://schemas.microsoft.com/office/drawing/2014/main" id="{038477B5-298D-4751-9715-371B1F23B83F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59" name="Полилиния: фигура 58">
                <a:extLst>
                  <a:ext uri="{FF2B5EF4-FFF2-40B4-BE49-F238E27FC236}">
                    <a16:creationId xmlns:a16="http://schemas.microsoft.com/office/drawing/2014/main" id="{10347369-1898-42C7-B7B5-9BDF25CC74D6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Полилиния: фигура 59">
                <a:extLst>
                  <a:ext uri="{FF2B5EF4-FFF2-40B4-BE49-F238E27FC236}">
                    <a16:creationId xmlns:a16="http://schemas.microsoft.com/office/drawing/2014/main" id="{E57CDD75-A759-4E86-B73F-ECAFB6287A7E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Полилиния: фигура 60">
                <a:extLst>
                  <a:ext uri="{FF2B5EF4-FFF2-40B4-BE49-F238E27FC236}">
                    <a16:creationId xmlns:a16="http://schemas.microsoft.com/office/drawing/2014/main" id="{8D13802B-2AAD-4006-AEA8-083573B6C618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Полилиния: фигура 61">
                <a:extLst>
                  <a:ext uri="{FF2B5EF4-FFF2-40B4-BE49-F238E27FC236}">
                    <a16:creationId xmlns:a16="http://schemas.microsoft.com/office/drawing/2014/main" id="{7E740A15-BE36-4183-87D4-93C010989C6C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pic>
        <p:nvPicPr>
          <p:cNvPr id="32" name="Рисунок 31" descr="Изображение выглядит как флаг, небо, на открытом воздухе, столб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6C79D81-847B-40C7-92CB-0FCFFA1CF6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705" t="12791" r="38639" b="1904"/>
          <a:stretch/>
        </p:blipFill>
        <p:spPr>
          <a:xfrm>
            <a:off x="-45183" y="-1"/>
            <a:ext cx="5778362" cy="6834715"/>
          </a:xfrm>
          <a:prstGeom prst="rect">
            <a:avLst/>
          </a:prstGeom>
          <a:noFill/>
        </p:spPr>
      </p:pic>
      <p:grpSp>
        <p:nvGrpSpPr>
          <p:cNvPr id="67" name="Graphic 10">
            <a:extLst>
              <a:ext uri="{FF2B5EF4-FFF2-40B4-BE49-F238E27FC236}">
                <a16:creationId xmlns:a16="http://schemas.microsoft.com/office/drawing/2014/main" id="{0FE97A9A-0044-4999-92FC-F38934A37312}"/>
              </a:ext>
            </a:extLst>
          </p:cNvPr>
          <p:cNvGrpSpPr/>
          <p:nvPr/>
        </p:nvGrpSpPr>
        <p:grpSpPr bwMode="auto">
          <a:xfrm flipH="1">
            <a:off x="11199799" y="6733753"/>
            <a:ext cx="6919097" cy="6232309"/>
            <a:chOff x="4200094" y="-894574"/>
            <a:chExt cx="15476321" cy="15476321"/>
          </a:xfrm>
          <a:noFill/>
        </p:grpSpPr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8E737981-F164-4FF8-B001-785CE108515D}"/>
                </a:ext>
              </a:extLst>
            </p:cNvPr>
            <p:cNvSpPr/>
            <p:nvPr/>
          </p:nvSpPr>
          <p:spPr bwMode="auto">
            <a:xfrm rot="-2700000">
              <a:off x="8518392" y="3423722"/>
              <a:ext cx="6839726" cy="6839726"/>
            </a:xfrm>
            <a:custGeom>
              <a:avLst/>
              <a:gdLst>
                <a:gd name="connsiteX0" fmla="*/ 6839726 w 6839726"/>
                <a:gd name="connsiteY0" fmla="*/ 3419863 h 6839726"/>
                <a:gd name="connsiteX1" fmla="*/ 3419863 w 6839726"/>
                <a:gd name="connsiteY1" fmla="*/ 6839727 h 6839726"/>
                <a:gd name="connsiteX2" fmla="*/ -1 w 6839726"/>
                <a:gd name="connsiteY2" fmla="*/ 3419863 h 6839726"/>
                <a:gd name="connsiteX3" fmla="*/ 3419863 w 6839726"/>
                <a:gd name="connsiteY3" fmla="*/ 0 h 6839726"/>
                <a:gd name="connsiteX4" fmla="*/ 6839726 w 6839726"/>
                <a:gd name="connsiteY4" fmla="*/ 3419863 h 683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39726" h="6839726" extrusionOk="0">
                  <a:moveTo>
                    <a:pt x="6839726" y="3419863"/>
                  </a:moveTo>
                  <a:cubicBezTo>
                    <a:pt x="6839726" y="5308601"/>
                    <a:pt x="5308602" y="6839727"/>
                    <a:pt x="3419863" y="6839727"/>
                  </a:cubicBezTo>
                  <a:cubicBezTo>
                    <a:pt x="1531125" y="6839727"/>
                    <a:pt x="-1" y="5308602"/>
                    <a:pt x="-1" y="3419863"/>
                  </a:cubicBezTo>
                  <a:cubicBezTo>
                    <a:pt x="-1" y="1531125"/>
                    <a:pt x="1531125" y="0"/>
                    <a:pt x="3419863" y="0"/>
                  </a:cubicBezTo>
                  <a:cubicBezTo>
                    <a:pt x="5308601" y="0"/>
                    <a:pt x="6839726" y="1531125"/>
                    <a:pt x="6839726" y="3419863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A75387F2-15E7-44FD-9D5F-30E67388D15D}"/>
                </a:ext>
              </a:extLst>
            </p:cNvPr>
            <p:cNvSpPr/>
            <p:nvPr/>
          </p:nvSpPr>
          <p:spPr bwMode="auto">
            <a:xfrm rot="-2700000">
              <a:off x="7834475" y="2739806"/>
              <a:ext cx="8207558" cy="8207558"/>
            </a:xfrm>
            <a:custGeom>
              <a:avLst/>
              <a:gdLst>
                <a:gd name="connsiteX0" fmla="*/ 8207558 w 8207558"/>
                <a:gd name="connsiteY0" fmla="*/ 4103779 h 8207558"/>
                <a:gd name="connsiteX1" fmla="*/ 4103779 w 8207558"/>
                <a:gd name="connsiteY1" fmla="*/ 8207559 h 8207558"/>
                <a:gd name="connsiteX2" fmla="*/ -1 w 8207558"/>
                <a:gd name="connsiteY2" fmla="*/ 4103779 h 8207558"/>
                <a:gd name="connsiteX3" fmla="*/ 4103779 w 8207558"/>
                <a:gd name="connsiteY3" fmla="*/ 0 h 8207558"/>
                <a:gd name="connsiteX4" fmla="*/ 8207558 w 8207558"/>
                <a:gd name="connsiteY4" fmla="*/ 4103779 h 8207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07558" h="8207558" extrusionOk="0">
                  <a:moveTo>
                    <a:pt x="8207558" y="4103779"/>
                  </a:moveTo>
                  <a:cubicBezTo>
                    <a:pt x="8207558" y="6370234"/>
                    <a:pt x="6370234" y="8207559"/>
                    <a:pt x="4103779" y="8207559"/>
                  </a:cubicBezTo>
                  <a:cubicBezTo>
                    <a:pt x="1837324" y="8207559"/>
                    <a:pt x="-1" y="6370234"/>
                    <a:pt x="-1" y="4103779"/>
                  </a:cubicBezTo>
                  <a:cubicBezTo>
                    <a:pt x="-1" y="1837325"/>
                    <a:pt x="1837324" y="0"/>
                    <a:pt x="4103779" y="0"/>
                  </a:cubicBezTo>
                  <a:cubicBezTo>
                    <a:pt x="6370234" y="0"/>
                    <a:pt x="8207558" y="1837325"/>
                    <a:pt x="8207558" y="4103779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12BDCE73-B847-45F4-B001-E8C87A257410}"/>
                </a:ext>
              </a:extLst>
            </p:cNvPr>
            <p:cNvSpPr/>
            <p:nvPr/>
          </p:nvSpPr>
          <p:spPr bwMode="auto">
            <a:xfrm rot="-2700000">
              <a:off x="7150465" y="2055796"/>
              <a:ext cx="9575579" cy="9575579"/>
            </a:xfrm>
            <a:custGeom>
              <a:avLst/>
              <a:gdLst>
                <a:gd name="connsiteX0" fmla="*/ 9575580 w 9575579"/>
                <a:gd name="connsiteY0" fmla="*/ 4787790 h 9575579"/>
                <a:gd name="connsiteX1" fmla="*/ 4787790 w 9575579"/>
                <a:gd name="connsiteY1" fmla="*/ 9575579 h 9575579"/>
                <a:gd name="connsiteX2" fmla="*/ 1 w 9575579"/>
                <a:gd name="connsiteY2" fmla="*/ 4787790 h 9575579"/>
                <a:gd name="connsiteX3" fmla="*/ 4787790 w 9575579"/>
                <a:gd name="connsiteY3" fmla="*/ 0 h 9575579"/>
                <a:gd name="connsiteX4" fmla="*/ 9575580 w 9575579"/>
                <a:gd name="connsiteY4" fmla="*/ 4787790 h 957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5579" h="9575579" extrusionOk="0">
                  <a:moveTo>
                    <a:pt x="9575580" y="4787790"/>
                  </a:moveTo>
                  <a:cubicBezTo>
                    <a:pt x="9575580" y="7432013"/>
                    <a:pt x="7432013" y="9575579"/>
                    <a:pt x="4787790" y="9575579"/>
                  </a:cubicBezTo>
                  <a:cubicBezTo>
                    <a:pt x="2143567" y="9575579"/>
                    <a:pt x="1" y="7432013"/>
                    <a:pt x="1" y="4787790"/>
                  </a:cubicBezTo>
                  <a:cubicBezTo>
                    <a:pt x="1" y="2143566"/>
                    <a:pt x="2143567" y="0"/>
                    <a:pt x="4787790" y="0"/>
                  </a:cubicBezTo>
                  <a:cubicBezTo>
                    <a:pt x="7432013" y="0"/>
                    <a:pt x="9575580" y="2143566"/>
                    <a:pt x="9575580" y="4787790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49B094E9-7D7A-419F-BF5A-1A1C42F06B0C}"/>
                </a:ext>
              </a:extLst>
            </p:cNvPr>
            <p:cNvSpPr/>
            <p:nvPr/>
          </p:nvSpPr>
          <p:spPr bwMode="auto">
            <a:xfrm rot="-2700000">
              <a:off x="6466549" y="1371880"/>
              <a:ext cx="10943411" cy="10943411"/>
            </a:xfrm>
            <a:custGeom>
              <a:avLst/>
              <a:gdLst>
                <a:gd name="connsiteX0" fmla="*/ 10943412 w 10943411"/>
                <a:gd name="connsiteY0" fmla="*/ 5471706 h 10943411"/>
                <a:gd name="connsiteX1" fmla="*/ 5471706 w 10943411"/>
                <a:gd name="connsiteY1" fmla="*/ 10943411 h 10943411"/>
                <a:gd name="connsiteX2" fmla="*/ 0 w 10943411"/>
                <a:gd name="connsiteY2" fmla="*/ 5471705 h 10943411"/>
                <a:gd name="connsiteX3" fmla="*/ 5471706 w 10943411"/>
                <a:gd name="connsiteY3" fmla="*/ -1 h 10943411"/>
                <a:gd name="connsiteX4" fmla="*/ 10943412 w 10943411"/>
                <a:gd name="connsiteY4" fmla="*/ 5471706 h 10943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3411" h="10943411" extrusionOk="0">
                  <a:moveTo>
                    <a:pt x="10943412" y="5471706"/>
                  </a:moveTo>
                  <a:cubicBezTo>
                    <a:pt x="10943412" y="8493645"/>
                    <a:pt x="8493646" y="10943411"/>
                    <a:pt x="5471706" y="10943411"/>
                  </a:cubicBezTo>
                  <a:cubicBezTo>
                    <a:pt x="2449766" y="10943411"/>
                    <a:pt x="0" y="8493645"/>
                    <a:pt x="0" y="5471705"/>
                  </a:cubicBezTo>
                  <a:cubicBezTo>
                    <a:pt x="0" y="2449766"/>
                    <a:pt x="2449766" y="-1"/>
                    <a:pt x="5471706" y="-1"/>
                  </a:cubicBezTo>
                  <a:cubicBezTo>
                    <a:pt x="8493646" y="-1"/>
                    <a:pt x="10943412" y="2449766"/>
                    <a:pt x="10943412" y="5471706"/>
                  </a:cubicBezTo>
                  <a:close/>
                </a:path>
              </a:pathLst>
            </a:custGeom>
            <a:noFill/>
            <a:ln w="12700" cap="flat">
              <a:solidFill>
                <a:srgbClr val="084175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72" name="Graphic 10">
            <a:extLst>
              <a:ext uri="{FF2B5EF4-FFF2-40B4-BE49-F238E27FC236}">
                <a16:creationId xmlns:a16="http://schemas.microsoft.com/office/drawing/2014/main" id="{86440575-2836-46F9-AF5E-7693D5ECAF8D}"/>
              </a:ext>
            </a:extLst>
          </p:cNvPr>
          <p:cNvGrpSpPr/>
          <p:nvPr/>
        </p:nvGrpSpPr>
        <p:grpSpPr bwMode="auto">
          <a:xfrm flipH="1">
            <a:off x="-4206275" y="-4864938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73" name="Graphic 10">
              <a:extLst>
                <a:ext uri="{FF2B5EF4-FFF2-40B4-BE49-F238E27FC236}">
                  <a16:creationId xmlns:a16="http://schemas.microsoft.com/office/drawing/2014/main" id="{A1E62D48-71AD-421C-8C27-2B7D02BF383E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79" name="Полилиния: фигура 78">
                <a:extLst>
                  <a:ext uri="{FF2B5EF4-FFF2-40B4-BE49-F238E27FC236}">
                    <a16:creationId xmlns:a16="http://schemas.microsoft.com/office/drawing/2014/main" id="{014632EC-6C8C-4417-99DA-EBE9D16E572D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0" name="Полилиния: фигура 79">
                <a:extLst>
                  <a:ext uri="{FF2B5EF4-FFF2-40B4-BE49-F238E27FC236}">
                    <a16:creationId xmlns:a16="http://schemas.microsoft.com/office/drawing/2014/main" id="{A28E3A53-66FB-4627-B896-705D13E4557B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1" name="Полилиния: фигура 80">
                <a:extLst>
                  <a:ext uri="{FF2B5EF4-FFF2-40B4-BE49-F238E27FC236}">
                    <a16:creationId xmlns:a16="http://schemas.microsoft.com/office/drawing/2014/main" id="{8E08BA72-62A8-42E6-B139-DBDDE0713CD3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2" name="Полилиния: фигура 81">
                <a:extLst>
                  <a:ext uri="{FF2B5EF4-FFF2-40B4-BE49-F238E27FC236}">
                    <a16:creationId xmlns:a16="http://schemas.microsoft.com/office/drawing/2014/main" id="{D40D14A0-ED9B-42F3-AC59-0A48BD86A28B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4" name="Graphic 10">
              <a:extLst>
                <a:ext uri="{FF2B5EF4-FFF2-40B4-BE49-F238E27FC236}">
                  <a16:creationId xmlns:a16="http://schemas.microsoft.com/office/drawing/2014/main" id="{A6A2A920-BF24-4104-8332-809E7229A943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75" name="Полилиния: фигура 74">
                <a:extLst>
                  <a:ext uri="{FF2B5EF4-FFF2-40B4-BE49-F238E27FC236}">
                    <a16:creationId xmlns:a16="http://schemas.microsoft.com/office/drawing/2014/main" id="{B52B1DE3-8B01-4C93-8696-F99494413624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6" name="Полилиния: фигура 75">
                <a:extLst>
                  <a:ext uri="{FF2B5EF4-FFF2-40B4-BE49-F238E27FC236}">
                    <a16:creationId xmlns:a16="http://schemas.microsoft.com/office/drawing/2014/main" id="{91139744-446F-4378-B0A4-BC354306FE2B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7" name="Полилиния: фигура 76">
                <a:extLst>
                  <a:ext uri="{FF2B5EF4-FFF2-40B4-BE49-F238E27FC236}">
                    <a16:creationId xmlns:a16="http://schemas.microsoft.com/office/drawing/2014/main" id="{02B4C52B-F50A-4DE5-A51B-5E04E2511DD8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8" name="Полилиния: фигура 77">
                <a:extLst>
                  <a:ext uri="{FF2B5EF4-FFF2-40B4-BE49-F238E27FC236}">
                    <a16:creationId xmlns:a16="http://schemas.microsoft.com/office/drawing/2014/main" id="{C33F43F0-2DFF-48E8-AE2A-1FF71979CF71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83" name="Graphic 10">
            <a:extLst>
              <a:ext uri="{FF2B5EF4-FFF2-40B4-BE49-F238E27FC236}">
                <a16:creationId xmlns:a16="http://schemas.microsoft.com/office/drawing/2014/main" id="{ED0B19A2-5528-4EA1-AEE9-A2B9F2217641}"/>
              </a:ext>
            </a:extLst>
          </p:cNvPr>
          <p:cNvGrpSpPr/>
          <p:nvPr/>
        </p:nvGrpSpPr>
        <p:grpSpPr bwMode="auto">
          <a:xfrm flipH="1">
            <a:off x="804203" y="5889659"/>
            <a:ext cx="6919097" cy="6837147"/>
            <a:chOff x="4200094" y="-2396531"/>
            <a:chExt cx="15476321" cy="16978278"/>
          </a:xfrm>
          <a:noFill/>
        </p:grpSpPr>
        <p:grpSp>
          <p:nvGrpSpPr>
            <p:cNvPr id="84" name="Graphic 10">
              <a:extLst>
                <a:ext uri="{FF2B5EF4-FFF2-40B4-BE49-F238E27FC236}">
                  <a16:creationId xmlns:a16="http://schemas.microsoft.com/office/drawing/2014/main" id="{83E256AD-4393-46EE-A4CD-11749EA22D67}"/>
                </a:ext>
              </a:extLst>
            </p:cNvPr>
            <p:cNvGrpSpPr/>
            <p:nvPr/>
          </p:nvGrpSpPr>
          <p:grpSpPr bwMode="auto">
            <a:xfrm>
              <a:off x="4200094" y="-894574"/>
              <a:ext cx="15476321" cy="15476321"/>
              <a:chOff x="4200094" y="-894574"/>
              <a:chExt cx="15476321" cy="15476321"/>
            </a:xfrm>
            <a:noFill/>
          </p:grpSpPr>
          <p:sp>
            <p:nvSpPr>
              <p:cNvPr id="90" name="Полилиния: фигура 89">
                <a:extLst>
                  <a:ext uri="{FF2B5EF4-FFF2-40B4-BE49-F238E27FC236}">
                    <a16:creationId xmlns:a16="http://schemas.microsoft.com/office/drawing/2014/main" id="{1ACAE358-2BEA-486E-B8FE-E6E4DC47B83F}"/>
                  </a:ext>
                </a:extLst>
              </p:cNvPr>
              <p:cNvSpPr/>
              <p:nvPr/>
            </p:nvSpPr>
            <p:spPr bwMode="auto">
              <a:xfrm rot="-2700000">
                <a:off x="8518392" y="3423722"/>
                <a:ext cx="6839726" cy="6839726"/>
              </a:xfrm>
              <a:custGeom>
                <a:avLst/>
                <a:gdLst>
                  <a:gd name="connsiteX0" fmla="*/ 6839726 w 6839726"/>
                  <a:gd name="connsiteY0" fmla="*/ 3419863 h 6839726"/>
                  <a:gd name="connsiteX1" fmla="*/ 3419863 w 6839726"/>
                  <a:gd name="connsiteY1" fmla="*/ 6839727 h 6839726"/>
                  <a:gd name="connsiteX2" fmla="*/ -1 w 6839726"/>
                  <a:gd name="connsiteY2" fmla="*/ 3419863 h 6839726"/>
                  <a:gd name="connsiteX3" fmla="*/ 3419863 w 6839726"/>
                  <a:gd name="connsiteY3" fmla="*/ 0 h 6839726"/>
                  <a:gd name="connsiteX4" fmla="*/ 6839726 w 6839726"/>
                  <a:gd name="connsiteY4" fmla="*/ 3419863 h 6839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39726" h="6839726" extrusionOk="0">
                    <a:moveTo>
                      <a:pt x="6839726" y="3419863"/>
                    </a:moveTo>
                    <a:cubicBezTo>
                      <a:pt x="6839726" y="5308601"/>
                      <a:pt x="5308602" y="6839727"/>
                      <a:pt x="3419863" y="6839727"/>
                    </a:cubicBezTo>
                    <a:cubicBezTo>
                      <a:pt x="1531125" y="6839727"/>
                      <a:pt x="-1" y="5308602"/>
                      <a:pt x="-1" y="3419863"/>
                    </a:cubicBezTo>
                    <a:cubicBezTo>
                      <a:pt x="-1" y="1531125"/>
                      <a:pt x="1531125" y="0"/>
                      <a:pt x="3419863" y="0"/>
                    </a:cubicBezTo>
                    <a:cubicBezTo>
                      <a:pt x="5308601" y="0"/>
                      <a:pt x="6839726" y="1531125"/>
                      <a:pt x="6839726" y="3419863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1" name="Полилиния: фигура 90">
                <a:extLst>
                  <a:ext uri="{FF2B5EF4-FFF2-40B4-BE49-F238E27FC236}">
                    <a16:creationId xmlns:a16="http://schemas.microsoft.com/office/drawing/2014/main" id="{D6BE1FF3-68BA-4425-9AD8-D75C4AA25808}"/>
                  </a:ext>
                </a:extLst>
              </p:cNvPr>
              <p:cNvSpPr/>
              <p:nvPr/>
            </p:nvSpPr>
            <p:spPr bwMode="auto">
              <a:xfrm rot="-2700000">
                <a:off x="7834475" y="2739806"/>
                <a:ext cx="8207558" cy="8207558"/>
              </a:xfrm>
              <a:custGeom>
                <a:avLst/>
                <a:gdLst>
                  <a:gd name="connsiteX0" fmla="*/ 8207558 w 8207558"/>
                  <a:gd name="connsiteY0" fmla="*/ 4103779 h 8207558"/>
                  <a:gd name="connsiteX1" fmla="*/ 4103779 w 8207558"/>
                  <a:gd name="connsiteY1" fmla="*/ 8207559 h 8207558"/>
                  <a:gd name="connsiteX2" fmla="*/ -1 w 8207558"/>
                  <a:gd name="connsiteY2" fmla="*/ 4103779 h 8207558"/>
                  <a:gd name="connsiteX3" fmla="*/ 4103779 w 8207558"/>
                  <a:gd name="connsiteY3" fmla="*/ 0 h 8207558"/>
                  <a:gd name="connsiteX4" fmla="*/ 8207558 w 8207558"/>
                  <a:gd name="connsiteY4" fmla="*/ 4103779 h 8207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07558" h="8207558" extrusionOk="0">
                    <a:moveTo>
                      <a:pt x="8207558" y="4103779"/>
                    </a:moveTo>
                    <a:cubicBezTo>
                      <a:pt x="8207558" y="6370234"/>
                      <a:pt x="6370234" y="8207559"/>
                      <a:pt x="4103779" y="8207559"/>
                    </a:cubicBezTo>
                    <a:cubicBezTo>
                      <a:pt x="1837324" y="8207559"/>
                      <a:pt x="-1" y="6370234"/>
                      <a:pt x="-1" y="4103779"/>
                    </a:cubicBezTo>
                    <a:cubicBezTo>
                      <a:pt x="-1" y="1837325"/>
                      <a:pt x="1837324" y="0"/>
                      <a:pt x="4103779" y="0"/>
                    </a:cubicBezTo>
                    <a:cubicBezTo>
                      <a:pt x="6370234" y="0"/>
                      <a:pt x="8207558" y="1837325"/>
                      <a:pt x="8207558" y="4103779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" name="Полилиния: фигура 91">
                <a:extLst>
                  <a:ext uri="{FF2B5EF4-FFF2-40B4-BE49-F238E27FC236}">
                    <a16:creationId xmlns:a16="http://schemas.microsoft.com/office/drawing/2014/main" id="{4F0F104C-A21D-4BD4-BD30-2D018D0BBCBB}"/>
                  </a:ext>
                </a:extLst>
              </p:cNvPr>
              <p:cNvSpPr/>
              <p:nvPr/>
            </p:nvSpPr>
            <p:spPr bwMode="auto">
              <a:xfrm rot="-2700000">
                <a:off x="7150465" y="2055796"/>
                <a:ext cx="9575579" cy="9575579"/>
              </a:xfrm>
              <a:custGeom>
                <a:avLst/>
                <a:gdLst>
                  <a:gd name="connsiteX0" fmla="*/ 9575580 w 9575579"/>
                  <a:gd name="connsiteY0" fmla="*/ 4787790 h 9575579"/>
                  <a:gd name="connsiteX1" fmla="*/ 4787790 w 9575579"/>
                  <a:gd name="connsiteY1" fmla="*/ 9575579 h 9575579"/>
                  <a:gd name="connsiteX2" fmla="*/ 1 w 9575579"/>
                  <a:gd name="connsiteY2" fmla="*/ 4787790 h 9575579"/>
                  <a:gd name="connsiteX3" fmla="*/ 4787790 w 9575579"/>
                  <a:gd name="connsiteY3" fmla="*/ 0 h 9575579"/>
                  <a:gd name="connsiteX4" fmla="*/ 9575580 w 9575579"/>
                  <a:gd name="connsiteY4" fmla="*/ 4787790 h 957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5579" h="9575579" extrusionOk="0">
                    <a:moveTo>
                      <a:pt x="9575580" y="4787790"/>
                    </a:moveTo>
                    <a:cubicBezTo>
                      <a:pt x="9575580" y="7432013"/>
                      <a:pt x="7432013" y="9575579"/>
                      <a:pt x="4787790" y="9575579"/>
                    </a:cubicBezTo>
                    <a:cubicBezTo>
                      <a:pt x="2143567" y="9575579"/>
                      <a:pt x="1" y="7432013"/>
                      <a:pt x="1" y="4787790"/>
                    </a:cubicBezTo>
                    <a:cubicBezTo>
                      <a:pt x="1" y="2143566"/>
                      <a:pt x="2143567" y="0"/>
                      <a:pt x="4787790" y="0"/>
                    </a:cubicBezTo>
                    <a:cubicBezTo>
                      <a:pt x="7432013" y="0"/>
                      <a:pt x="9575580" y="2143566"/>
                      <a:pt x="9575580" y="4787790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" name="Полилиния: фигура 92">
                <a:extLst>
                  <a:ext uri="{FF2B5EF4-FFF2-40B4-BE49-F238E27FC236}">
                    <a16:creationId xmlns:a16="http://schemas.microsoft.com/office/drawing/2014/main" id="{67B03446-0A54-46A3-BDA2-0CDD69FB7611}"/>
                  </a:ext>
                </a:extLst>
              </p:cNvPr>
              <p:cNvSpPr/>
              <p:nvPr/>
            </p:nvSpPr>
            <p:spPr bwMode="auto">
              <a:xfrm rot="-2700000">
                <a:off x="6466549" y="1371880"/>
                <a:ext cx="10943411" cy="10943411"/>
              </a:xfrm>
              <a:custGeom>
                <a:avLst/>
                <a:gdLst>
                  <a:gd name="connsiteX0" fmla="*/ 10943412 w 10943411"/>
                  <a:gd name="connsiteY0" fmla="*/ 5471706 h 10943411"/>
                  <a:gd name="connsiteX1" fmla="*/ 5471706 w 10943411"/>
                  <a:gd name="connsiteY1" fmla="*/ 10943411 h 10943411"/>
                  <a:gd name="connsiteX2" fmla="*/ 0 w 10943411"/>
                  <a:gd name="connsiteY2" fmla="*/ 5471705 h 10943411"/>
                  <a:gd name="connsiteX3" fmla="*/ 5471706 w 10943411"/>
                  <a:gd name="connsiteY3" fmla="*/ -1 h 10943411"/>
                  <a:gd name="connsiteX4" fmla="*/ 10943412 w 10943411"/>
                  <a:gd name="connsiteY4" fmla="*/ 5471706 h 10943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3411" h="10943411" extrusionOk="0">
                    <a:moveTo>
                      <a:pt x="10943412" y="5471706"/>
                    </a:moveTo>
                    <a:cubicBezTo>
                      <a:pt x="10943412" y="8493645"/>
                      <a:pt x="8493646" y="10943411"/>
                      <a:pt x="5471706" y="10943411"/>
                    </a:cubicBezTo>
                    <a:cubicBezTo>
                      <a:pt x="2449766" y="10943411"/>
                      <a:pt x="0" y="8493645"/>
                      <a:pt x="0" y="5471705"/>
                    </a:cubicBezTo>
                    <a:cubicBezTo>
                      <a:pt x="0" y="2449766"/>
                      <a:pt x="2449766" y="-1"/>
                      <a:pt x="5471706" y="-1"/>
                    </a:cubicBezTo>
                    <a:cubicBezTo>
                      <a:pt x="8493646" y="-1"/>
                      <a:pt x="10943412" y="2449766"/>
                      <a:pt x="10943412" y="5471706"/>
                    </a:cubicBezTo>
                    <a:close/>
                  </a:path>
                </a:pathLst>
              </a:custGeom>
              <a:no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5" name="Graphic 10">
              <a:extLst>
                <a:ext uri="{FF2B5EF4-FFF2-40B4-BE49-F238E27FC236}">
                  <a16:creationId xmlns:a16="http://schemas.microsoft.com/office/drawing/2014/main" id="{8BE70861-192C-4BB2-9817-C82ADCF1CC6C}"/>
                </a:ext>
              </a:extLst>
            </p:cNvPr>
            <p:cNvGrpSpPr/>
            <p:nvPr/>
          </p:nvGrpSpPr>
          <p:grpSpPr bwMode="auto">
            <a:xfrm>
              <a:off x="6453512" y="-2396531"/>
              <a:ext cx="2054197" cy="10955560"/>
              <a:chOff x="6453512" y="-2396531"/>
              <a:chExt cx="2054197" cy="10955560"/>
            </a:xfrm>
          </p:grpSpPr>
          <p:sp>
            <p:nvSpPr>
              <p:cNvPr id="86" name="Полилиния: фигура 85">
                <a:extLst>
                  <a:ext uri="{FF2B5EF4-FFF2-40B4-BE49-F238E27FC236}">
                    <a16:creationId xmlns:a16="http://schemas.microsoft.com/office/drawing/2014/main" id="{CD34C4FE-CFE9-4602-A02F-C797F565A11D}"/>
                  </a:ext>
                </a:extLst>
              </p:cNvPr>
              <p:cNvSpPr/>
              <p:nvPr/>
            </p:nvSpPr>
            <p:spPr bwMode="auto">
              <a:xfrm>
                <a:off x="6453512" y="-2396531"/>
                <a:ext cx="9420" cy="10955465"/>
              </a:xfrm>
              <a:custGeom>
                <a:avLst/>
                <a:gdLst>
                  <a:gd name="connsiteX0" fmla="*/ 0 w 9420"/>
                  <a:gd name="connsiteY0" fmla="*/ 0 h 10955466"/>
                  <a:gd name="connsiteX1" fmla="*/ 0 w 9420"/>
                  <a:gd name="connsiteY1" fmla="*/ 10955467 h 10955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466" extrusionOk="0">
                    <a:moveTo>
                      <a:pt x="0" y="0"/>
                    </a:moveTo>
                    <a:lnTo>
                      <a:pt x="0" y="10955467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7" name="Полилиния: фигура 86">
                <a:extLst>
                  <a:ext uri="{FF2B5EF4-FFF2-40B4-BE49-F238E27FC236}">
                    <a16:creationId xmlns:a16="http://schemas.microsoft.com/office/drawing/2014/main" id="{2B41226B-ADF1-40F2-B196-82AA5CC972C5}"/>
                  </a:ext>
                </a:extLst>
              </p:cNvPr>
              <p:cNvSpPr/>
              <p:nvPr/>
            </p:nvSpPr>
            <p:spPr bwMode="auto">
              <a:xfrm>
                <a:off x="713827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8" name="Полилиния: фигура 87">
                <a:extLst>
                  <a:ext uri="{FF2B5EF4-FFF2-40B4-BE49-F238E27FC236}">
                    <a16:creationId xmlns:a16="http://schemas.microsoft.com/office/drawing/2014/main" id="{5BB59EF1-64AB-4C36-8086-3F3FD0CB74C0}"/>
                  </a:ext>
                </a:extLst>
              </p:cNvPr>
              <p:cNvSpPr/>
              <p:nvPr/>
            </p:nvSpPr>
            <p:spPr bwMode="auto">
              <a:xfrm>
                <a:off x="7822945" y="-2396531"/>
                <a:ext cx="9420" cy="10955560"/>
              </a:xfrm>
              <a:custGeom>
                <a:avLst/>
                <a:gdLst>
                  <a:gd name="connsiteX0" fmla="*/ 0 w 9420"/>
                  <a:gd name="connsiteY0" fmla="*/ 0 h 10955560"/>
                  <a:gd name="connsiteX1" fmla="*/ 0 w 9420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20" h="10955560" extrusionOk="0">
                    <a:moveTo>
                      <a:pt x="0" y="0"/>
                    </a:moveTo>
                    <a:lnTo>
                      <a:pt x="0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9" name="Полилиния: фигура 88">
                <a:extLst>
                  <a:ext uri="{FF2B5EF4-FFF2-40B4-BE49-F238E27FC236}">
                    <a16:creationId xmlns:a16="http://schemas.microsoft.com/office/drawing/2014/main" id="{B2495F32-116F-42AC-9332-E181839B5E6D}"/>
                  </a:ext>
                </a:extLst>
              </p:cNvPr>
              <p:cNvSpPr/>
              <p:nvPr/>
            </p:nvSpPr>
            <p:spPr bwMode="auto">
              <a:xfrm>
                <a:off x="8507614" y="-2396531"/>
                <a:ext cx="94" cy="10955560"/>
              </a:xfrm>
              <a:custGeom>
                <a:avLst/>
                <a:gdLst>
                  <a:gd name="connsiteX0" fmla="*/ 0 w 94"/>
                  <a:gd name="connsiteY0" fmla="*/ 0 h 10955560"/>
                  <a:gd name="connsiteX1" fmla="*/ 94 w 94"/>
                  <a:gd name="connsiteY1" fmla="*/ 10955561 h 10955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" h="10955560" extrusionOk="0">
                    <a:moveTo>
                      <a:pt x="0" y="0"/>
                    </a:moveTo>
                    <a:lnTo>
                      <a:pt x="94" y="10955561"/>
                    </a:lnTo>
                  </a:path>
                </a:pathLst>
              </a:custGeom>
              <a:grpFill/>
              <a:ln w="12700" cap="flat">
                <a:solidFill>
                  <a:srgbClr val="08417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8894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5037</TotalTime>
  <Words>4384</Words>
  <Application>Microsoft Office PowerPoint</Application>
  <DocSecurity>0</DocSecurity>
  <PresentationFormat>Широкоэкранный</PresentationFormat>
  <Paragraphs>803</Paragraphs>
  <Slides>35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5" baseType="lpstr">
      <vt:lpstr>Arial</vt:lpstr>
      <vt:lpstr>Calibri</vt:lpstr>
      <vt:lpstr>Calibri Light</vt:lpstr>
      <vt:lpstr>Century</vt:lpstr>
      <vt:lpstr>Onest Regular</vt:lpstr>
      <vt:lpstr>Onest Thin</vt:lpstr>
      <vt:lpstr>Roboto</vt:lpstr>
      <vt:lpstr>Roboto Light</vt:lpstr>
      <vt:lpstr>Roboto Medium</vt:lpstr>
      <vt:lpstr>Office Theme</vt:lpstr>
      <vt:lpstr>Генподрядная компания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Дмитрий Хижняков</dc:creator>
  <cp:keywords/>
  <dc:description/>
  <cp:lastModifiedBy>медведев слава</cp:lastModifiedBy>
  <cp:revision>473</cp:revision>
  <dcterms:created xsi:type="dcterms:W3CDTF">2024-03-05T10:30:05Z</dcterms:created>
  <dcterms:modified xsi:type="dcterms:W3CDTF">2026-01-16T07:49:58Z</dcterms:modified>
  <cp:category/>
  <dc:identifier/>
  <cp:contentStatus/>
  <dc:language/>
  <cp:version/>
</cp:coreProperties>
</file>